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73" d="100"/>
          <a:sy n="73" d="100"/>
        </p:scale>
        <p:origin x="132"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66FBA8-138A-4BB5-B4EC-2BCCE8989C3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D44F968-C451-44AD-8C96-E6377EF311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8805418-81D9-4061-B5EE-97457324705E}"/>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5D21D3FE-2EEB-45D2-85E6-0A6708D74F0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CD46189-1DBD-4544-832D-E418868D125F}"/>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583285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D2A0C-C278-4C66-B7CB-6757D520DD5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5595437F-4738-49ED-8110-6AB6CF9BA0A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0B53F2ED-6CEE-4655-98DF-94456EBBFA43}"/>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21078A35-08E4-4F25-A83F-B02C6A70E10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EF205EC-8B3D-470C-91E6-28CD07536734}"/>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1350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C5E8900-75EF-48DC-8A6A-FC2E31F1D05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F628ACA-92DD-4A72-8B54-233D6C22B7C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1926FB54-FB0C-4951-9651-B2BA369631B3}"/>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34D1D58C-CFD5-4786-A607-F14CA58EB3FE}"/>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4212EA1-1F1A-42A4-AABF-FBEBE639FF38}"/>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81168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821-42B5-408C-BA8D-8E6ECD0ABAD7}"/>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150E1AD-D821-4E20-B2A1-E60BF572C45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7B6DC095-958E-4002-A3A6-9D8C86A282E3}"/>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EBC74D5D-80FE-413E-8B99-3DF6658573B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64C1A37-808B-473B-8AB0-7D56C9DDCBCD}"/>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34856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72236-A075-4698-A98A-82447E98F49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5594CDD-91CB-4AA8-ABE6-D2FF35FABA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C7F981F-2626-47C0-998B-741F94FCE7BA}"/>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C84F9BE5-29D1-4F05-A38F-1FADA01BD51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C4837C9-3928-4A07-8250-A5526A49302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417679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AC0879-3A90-4AE9-9236-1390F9B910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7AEB358-D7C6-4A50-A74F-BDB634C515E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3D550EE3-FAA8-4F3C-AA1A-8B5F2537B48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41E5AE91-8FB2-42A1-98E5-E78C7DDE114D}"/>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6" name="Marcador de pie de página 5">
            <a:extLst>
              <a:ext uri="{FF2B5EF4-FFF2-40B4-BE49-F238E27FC236}">
                <a16:creationId xmlns:a16="http://schemas.microsoft.com/office/drawing/2014/main" id="{ACB10AC0-9F17-462F-9287-DBAED0C072D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B64FBE6-2151-465C-8250-5F67BCA95C0C}"/>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54000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46015D-0A84-4A63-BB78-549DE69FC971}"/>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5FFED7C2-B81E-4A4B-ABF9-A7D4D91172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418D0E3-2799-4786-AE2D-D79D7D11076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F5BA0630-09EA-49D7-A9C2-D27368F7CB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8878F39-8EB8-4DEA-93CA-A28C15991B8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A1045E2D-0BED-413F-B9A2-2063E9AEC73E}"/>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8" name="Marcador de pie de página 7">
            <a:extLst>
              <a:ext uri="{FF2B5EF4-FFF2-40B4-BE49-F238E27FC236}">
                <a16:creationId xmlns:a16="http://schemas.microsoft.com/office/drawing/2014/main" id="{F9514E21-C4BF-4CFC-BE77-431884B894FD}"/>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B098A463-88EB-47A4-9771-EBC123E622C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910633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FACBED-F641-4795-B0DC-16CB409EC2C1}"/>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9D2CA10-3A7E-4283-94DB-69BA5C2A1256}"/>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4" name="Marcador de pie de página 3">
            <a:extLst>
              <a:ext uri="{FF2B5EF4-FFF2-40B4-BE49-F238E27FC236}">
                <a16:creationId xmlns:a16="http://schemas.microsoft.com/office/drawing/2014/main" id="{99CD016C-3C8A-4526-A5A4-C610FE2F3751}"/>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937506B0-9334-4F2D-813E-F99473EA59F3}"/>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6972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2207265-8340-4642-B0BA-E9B0F03DB04C}"/>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3" name="Marcador de pie de página 2">
            <a:extLst>
              <a:ext uri="{FF2B5EF4-FFF2-40B4-BE49-F238E27FC236}">
                <a16:creationId xmlns:a16="http://schemas.microsoft.com/office/drawing/2014/main" id="{3B372355-2966-489D-8FA9-581B90D30753}"/>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DCDCAAB-DD5A-46EE-8CB4-1BBF1BC62EFB}"/>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2561820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A326-BA95-45AC-A88A-2B50E510F5B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06AFA8-BB87-4C2F-B441-44FDE7ACE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9B2E37B8-CCDC-4001-ADA8-C5E14682F3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A24AE64-C708-44D5-BE90-04D8BC55963B}"/>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6" name="Marcador de pie de página 5">
            <a:extLst>
              <a:ext uri="{FF2B5EF4-FFF2-40B4-BE49-F238E27FC236}">
                <a16:creationId xmlns:a16="http://schemas.microsoft.com/office/drawing/2014/main" id="{B7A5D9C2-E047-40E4-A163-9EF0F1A6F7E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D2C3032-5AE7-4180-A771-6954BC404C61}"/>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1163203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79271-5A0E-4C2C-ABAD-C56F250770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0F15218A-CA49-434C-A51B-355636C6B7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F32128D-11D5-4E48-B024-A00EF0F955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BF03FD-D080-4F88-8C2B-0759A5DB2A19}"/>
              </a:ext>
            </a:extLst>
          </p:cNvPr>
          <p:cNvSpPr>
            <a:spLocks noGrp="1"/>
          </p:cNvSpPr>
          <p:nvPr>
            <p:ph type="dt" sz="half" idx="10"/>
          </p:nvPr>
        </p:nvSpPr>
        <p:spPr/>
        <p:txBody>
          <a:bodyPr/>
          <a:lstStyle/>
          <a:p>
            <a:fld id="{F4D30D20-C709-4C14-8541-DC0D7CCF4FA8}" type="datetimeFigureOut">
              <a:rPr lang="en-US" smtClean="0"/>
              <a:t>6/23/2020</a:t>
            </a:fld>
            <a:endParaRPr lang="en-US"/>
          </a:p>
        </p:txBody>
      </p:sp>
      <p:sp>
        <p:nvSpPr>
          <p:cNvPr id="6" name="Marcador de pie de página 5">
            <a:extLst>
              <a:ext uri="{FF2B5EF4-FFF2-40B4-BE49-F238E27FC236}">
                <a16:creationId xmlns:a16="http://schemas.microsoft.com/office/drawing/2014/main" id="{82CC3ECA-C134-4868-81DD-3F9B96957F6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3D747F33-0064-44A2-9588-D865CC77EC36}"/>
              </a:ext>
            </a:extLst>
          </p:cNvPr>
          <p:cNvSpPr>
            <a:spLocks noGrp="1"/>
          </p:cNvSpPr>
          <p:nvPr>
            <p:ph type="sldNum" sz="quarter" idx="12"/>
          </p:nvPr>
        </p:nvSpPr>
        <p:spPr/>
        <p:txBody>
          <a:bodyPr/>
          <a:lstStyle/>
          <a:p>
            <a:fld id="{8E809D1C-A5A8-4073-A9E0-18BD23044E5B}" type="slidenum">
              <a:rPr lang="en-US" smtClean="0"/>
              <a:t>‹Nº›</a:t>
            </a:fld>
            <a:endParaRPr lang="en-US"/>
          </a:p>
        </p:txBody>
      </p:sp>
    </p:spTree>
    <p:extLst>
      <p:ext uri="{BB962C8B-B14F-4D97-AF65-F5344CB8AC3E}">
        <p14:creationId xmlns:p14="http://schemas.microsoft.com/office/powerpoint/2010/main" val="3443961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B51B965-28AA-4781-9834-33AF880CD3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B991FC1-6D8D-452F-B457-41C7AF81A6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C477EE-C004-44B1-8545-FCCB417498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30D20-C709-4C14-8541-DC0D7CCF4FA8}" type="datetimeFigureOut">
              <a:rPr lang="en-US" smtClean="0"/>
              <a:t>6/23/2020</a:t>
            </a:fld>
            <a:endParaRPr lang="en-US"/>
          </a:p>
        </p:txBody>
      </p:sp>
      <p:sp>
        <p:nvSpPr>
          <p:cNvPr id="5" name="Marcador de pie de página 4">
            <a:extLst>
              <a:ext uri="{FF2B5EF4-FFF2-40B4-BE49-F238E27FC236}">
                <a16:creationId xmlns:a16="http://schemas.microsoft.com/office/drawing/2014/main" id="{608846C8-E6BE-45C1-A628-D272237266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FBE9E206-2FAE-4C5A-8730-727AE01C4B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09D1C-A5A8-4073-A9E0-18BD23044E5B}" type="slidenum">
              <a:rPr lang="en-US" smtClean="0"/>
              <a:t>‹Nº›</a:t>
            </a:fld>
            <a:endParaRPr lang="en-US"/>
          </a:p>
        </p:txBody>
      </p:sp>
    </p:spTree>
    <p:extLst>
      <p:ext uri="{BB962C8B-B14F-4D97-AF65-F5344CB8AC3E}">
        <p14:creationId xmlns:p14="http://schemas.microsoft.com/office/powerpoint/2010/main" val="3409644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E750DC3C-BC0C-46D7-8CA7-6AF2346DD297}"/>
              </a:ext>
            </a:extLst>
          </p:cNvPr>
          <p:cNvPicPr/>
          <p:nvPr/>
        </p:nvPicPr>
        <p:blipFill>
          <a:blip r:embed="rId2">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2" name="Rectángulo 1">
            <a:extLst>
              <a:ext uri="{FF2B5EF4-FFF2-40B4-BE49-F238E27FC236}">
                <a16:creationId xmlns:a16="http://schemas.microsoft.com/office/drawing/2014/main" id="{8CD27126-BFBD-4375-91F5-200D3AB82D30}"/>
              </a:ext>
            </a:extLst>
          </p:cNvPr>
          <p:cNvSpPr/>
          <p:nvPr/>
        </p:nvSpPr>
        <p:spPr>
          <a:xfrm>
            <a:off x="1877511" y="1359961"/>
            <a:ext cx="3847649" cy="1354217"/>
          </a:xfrm>
          <a:prstGeom prst="rect">
            <a:avLst/>
          </a:prstGeom>
          <a:noFill/>
        </p:spPr>
        <p:txBody>
          <a:bodyPr wrap="square" rtlCol="0">
            <a:spAutoFit/>
          </a:bodyPr>
          <a:lstStyle/>
          <a:p>
            <a:pPr>
              <a:spcBef>
                <a:spcPts val="600"/>
              </a:spcBef>
            </a:pPr>
            <a:r>
              <a:rPr lang="es-ES" sz="3200" i="1" dirty="0">
                <a:solidFill>
                  <a:schemeClr val="accent5">
                    <a:lumMod val="50000"/>
                  </a:schemeClr>
                </a:solidFill>
                <a:latin typeface="Sagona ExtraLight" panose="020B0604020202020204" pitchFamily="18" charset="0"/>
              </a:rPr>
              <a:t>L</a:t>
            </a:r>
            <a:r>
              <a:rPr lang="es-ES" sz="2000" i="1" dirty="0">
                <a:solidFill>
                  <a:schemeClr val="accent5">
                    <a:lumMod val="50000"/>
                  </a:schemeClr>
                </a:solidFill>
                <a:latin typeface="Sagona ExtraLight" panose="020B0604020202020204" pitchFamily="18" charset="0"/>
              </a:rPr>
              <a:t>es daré un corazón nuevo </a:t>
            </a:r>
          </a:p>
          <a:p>
            <a:pPr>
              <a:spcBef>
                <a:spcPts val="600"/>
              </a:spcBef>
            </a:pPr>
            <a:r>
              <a:rPr lang="es-ES" sz="2000" i="1" dirty="0">
                <a:solidFill>
                  <a:schemeClr val="accent5">
                    <a:lumMod val="50000"/>
                  </a:schemeClr>
                </a:solidFill>
                <a:latin typeface="Sagona ExtraLight" panose="020B0604020202020204" pitchFamily="18" charset="0"/>
              </a:rPr>
              <a:t>y pondré en ustedes </a:t>
            </a:r>
          </a:p>
          <a:p>
            <a:pPr>
              <a:spcBef>
                <a:spcPts val="600"/>
              </a:spcBef>
            </a:pPr>
            <a:r>
              <a:rPr lang="es-ES" sz="2000" i="1" dirty="0">
                <a:solidFill>
                  <a:schemeClr val="accent5">
                    <a:lumMod val="50000"/>
                  </a:schemeClr>
                </a:solidFill>
                <a:latin typeface="Sagona ExtraLight" panose="020B0604020202020204" pitchFamily="18" charset="0"/>
              </a:rPr>
              <a:t>un espíritu nuevo…</a:t>
            </a:r>
            <a:endParaRPr lang="en-US" sz="2000" i="1" dirty="0">
              <a:solidFill>
                <a:schemeClr val="accent5">
                  <a:lumMod val="50000"/>
                </a:schemeClr>
              </a:solidFill>
              <a:latin typeface="Sagona ExtraLight" panose="020B0604020202020204" pitchFamily="18" charset="0"/>
            </a:endParaRPr>
          </a:p>
        </p:txBody>
      </p:sp>
      <p:sp>
        <p:nvSpPr>
          <p:cNvPr id="3" name="Rectángulo 2">
            <a:extLst>
              <a:ext uri="{FF2B5EF4-FFF2-40B4-BE49-F238E27FC236}">
                <a16:creationId xmlns:a16="http://schemas.microsoft.com/office/drawing/2014/main" id="{153C0112-73CF-4D7D-9A8B-99510441B271}"/>
              </a:ext>
            </a:extLst>
          </p:cNvPr>
          <p:cNvSpPr/>
          <p:nvPr/>
        </p:nvSpPr>
        <p:spPr>
          <a:xfrm>
            <a:off x="1815000" y="3354457"/>
            <a:ext cx="3972669" cy="1138773"/>
          </a:xfrm>
          <a:prstGeom prst="rect">
            <a:avLst/>
          </a:prstGeom>
          <a:noFill/>
        </p:spPr>
        <p:txBody>
          <a:bodyPr wrap="square" rtlCol="0">
            <a:spAutoFit/>
          </a:bodyPr>
          <a:lstStyle/>
          <a:p>
            <a:pPr>
              <a:spcBef>
                <a:spcPts val="600"/>
              </a:spcBef>
            </a:pPr>
            <a:r>
              <a:rPr lang="pt-BR" sz="2800" i="1" dirty="0">
                <a:solidFill>
                  <a:schemeClr val="accent5">
                    <a:lumMod val="50000"/>
                  </a:schemeClr>
                </a:solidFill>
                <a:latin typeface="Sagona ExtraLight" panose="020B0604020202020204" pitchFamily="18" charset="0"/>
              </a:rPr>
              <a:t>E</a:t>
            </a:r>
            <a:r>
              <a:rPr lang="pt-BR" sz="2000" i="1" dirty="0">
                <a:solidFill>
                  <a:schemeClr val="accent5">
                    <a:lumMod val="50000"/>
                  </a:schemeClr>
                </a:solidFill>
                <a:latin typeface="Sagona ExtraLight" panose="020B0604020202020204" pitchFamily="18" charset="0"/>
              </a:rPr>
              <a:t> vos darei um coração novo e porei dentro de vós                               um espírito novo...</a:t>
            </a:r>
            <a:endParaRPr lang="en-US" sz="2000" i="1" dirty="0">
              <a:solidFill>
                <a:schemeClr val="accent5">
                  <a:lumMod val="50000"/>
                </a:schemeClr>
              </a:solidFill>
              <a:latin typeface="Sagona ExtraLight" panose="020B0604020202020204" pitchFamily="18" charset="0"/>
            </a:endParaRPr>
          </a:p>
        </p:txBody>
      </p:sp>
      <p:pic>
        <p:nvPicPr>
          <p:cNvPr id="6" name="Imagen 5">
            <a:extLst>
              <a:ext uri="{FF2B5EF4-FFF2-40B4-BE49-F238E27FC236}">
                <a16:creationId xmlns:a16="http://schemas.microsoft.com/office/drawing/2014/main" id="{8FB54B0B-B601-43F7-982B-388112FAB93D}"/>
              </a:ext>
            </a:extLst>
          </p:cNvPr>
          <p:cNvPicPr>
            <a:picLocks noChangeAspect="1"/>
          </p:cNvPicPr>
          <p:nvPr/>
        </p:nvPicPr>
        <p:blipFill>
          <a:blip r:embed="rId3"/>
          <a:stretch>
            <a:fillRect/>
          </a:stretch>
        </p:blipFill>
        <p:spPr>
          <a:xfrm>
            <a:off x="7482840" y="1352302"/>
            <a:ext cx="4046220" cy="4004310"/>
          </a:xfrm>
          <a:prstGeom prst="rect">
            <a:avLst/>
          </a:prstGeom>
        </p:spPr>
      </p:pic>
    </p:spTree>
    <p:extLst>
      <p:ext uri="{BB962C8B-B14F-4D97-AF65-F5344CB8AC3E}">
        <p14:creationId xmlns:p14="http://schemas.microsoft.com/office/powerpoint/2010/main" val="3798861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5FD45EF7-9CB8-41EF-A1DC-5CF2E23D03B8}"/>
              </a:ext>
            </a:extLst>
          </p:cNvPr>
          <p:cNvSpPr txBox="1"/>
          <p:nvPr/>
        </p:nvSpPr>
        <p:spPr>
          <a:xfrm>
            <a:off x="2021840" y="731301"/>
            <a:ext cx="9646920" cy="3785652"/>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L</a:t>
            </a:r>
            <a:r>
              <a:rPr lang="es-ES" dirty="0">
                <a:solidFill>
                  <a:schemeClr val="accent5">
                    <a:lumMod val="50000"/>
                  </a:schemeClr>
                </a:solidFill>
                <a:latin typeface="Sagona ExtraLight" panose="020B0604020202020204" pitchFamily="18" charset="0"/>
              </a:rPr>
              <a:t>a oración contemplativa está dirigida a la condición humana en el punto donde esta</a:t>
            </a:r>
          </a:p>
          <a:p>
            <a:pPr algn="just"/>
            <a:r>
              <a:rPr lang="es-ES" dirty="0">
                <a:solidFill>
                  <a:schemeClr val="accent5">
                    <a:lumMod val="50000"/>
                  </a:schemeClr>
                </a:solidFill>
                <a:latin typeface="Sagona ExtraLight" panose="020B0604020202020204" pitchFamily="18" charset="0"/>
              </a:rPr>
              <a:t>se encuentra; cura las heridas emotivas de toda una vida; y permite experimentar en este</a:t>
            </a:r>
          </a:p>
          <a:p>
            <a:pPr algn="just"/>
            <a:r>
              <a:rPr lang="es-ES" dirty="0">
                <a:solidFill>
                  <a:schemeClr val="accent5">
                    <a:lumMod val="50000"/>
                  </a:schemeClr>
                </a:solidFill>
                <a:latin typeface="Sagona ExtraLight" panose="020B0604020202020204" pitchFamily="18" charset="0"/>
              </a:rPr>
              <a:t>mundo la transformación en Cristo a la cual nos invitan los evangelios.</a:t>
            </a:r>
          </a:p>
          <a:p>
            <a:pPr algn="just"/>
            <a:endParaRPr lang="es-ES"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Dios desea compartir con nosotros al máximo la vida divina que podemos absorber</a:t>
            </a:r>
          </a:p>
          <a:p>
            <a:pPr algn="just"/>
            <a:r>
              <a:rPr lang="es-ES" dirty="0">
                <a:solidFill>
                  <a:schemeClr val="accent5">
                    <a:lumMod val="50000"/>
                  </a:schemeClr>
                </a:solidFill>
                <a:latin typeface="Sagona ExtraLight" panose="020B0604020202020204" pitchFamily="18" charset="0"/>
              </a:rPr>
              <a:t>durante nuestra vida terrenal. El llamado del evangelio que nos dice “Seguidme” está dirigido a toda persona bautizada. Nosotros llevamos dentro de nosotros por virtud de nuestro bautismo, la gracia santificante que hace posible que podamos seguir a Cristo hasta llegar al seno del Padre. </a:t>
            </a:r>
          </a:p>
          <a:p>
            <a:pPr algn="just"/>
            <a:endParaRPr lang="es-ES" dirty="0">
              <a:solidFill>
                <a:schemeClr val="accent5">
                  <a:lumMod val="50000"/>
                </a:schemeClr>
              </a:solidFill>
              <a:latin typeface="Sagona ExtraLight" panose="020B0604020202020204" pitchFamily="18" charset="0"/>
            </a:endParaRPr>
          </a:p>
          <a:p>
            <a:pPr algn="just"/>
            <a:r>
              <a:rPr lang="es-ES" dirty="0">
                <a:solidFill>
                  <a:schemeClr val="accent5">
                    <a:lumMod val="50000"/>
                  </a:schemeClr>
                </a:solidFill>
                <a:latin typeface="Sagona ExtraLight" panose="020B0604020202020204" pitchFamily="18" charset="0"/>
              </a:rPr>
              <a:t>El intentar esto, el ansiar alcanzar más profundamente el amor de Cristo dentro de nosotros para luego manifestarlo en su plenitud al mundo, es lo que constituye el alma del camino espiritual. </a:t>
            </a:r>
            <a:endParaRPr lang="en-US" sz="1100" i="1" dirty="0">
              <a:solidFill>
                <a:schemeClr val="accent5">
                  <a:lumMod val="50000"/>
                </a:schemeClr>
              </a:solidFill>
              <a:latin typeface="Sagona ExtraLight" panose="020B0604020202020204" pitchFamily="18" charset="0"/>
            </a:endParaRPr>
          </a:p>
        </p:txBody>
      </p:sp>
      <p:sp>
        <p:nvSpPr>
          <p:cNvPr id="2" name="Rectángulo 1">
            <a:extLst>
              <a:ext uri="{FF2B5EF4-FFF2-40B4-BE49-F238E27FC236}">
                <a16:creationId xmlns:a16="http://schemas.microsoft.com/office/drawing/2014/main" id="{004844B0-DB8B-4EB1-B28A-A3951B0A2D38}"/>
              </a:ext>
            </a:extLst>
          </p:cNvPr>
          <p:cNvSpPr/>
          <p:nvPr/>
        </p:nvSpPr>
        <p:spPr>
          <a:xfrm>
            <a:off x="4881880" y="5728693"/>
            <a:ext cx="6444918" cy="400110"/>
          </a:xfrm>
          <a:prstGeom prst="rect">
            <a:avLst/>
          </a:prstGeom>
        </p:spPr>
        <p:txBody>
          <a:bodyPr wrap="square">
            <a:spAutoFit/>
          </a:bodyPr>
          <a:lstStyle/>
          <a:p>
            <a:pPr algn="r"/>
            <a:r>
              <a:rPr lang="es-ES" sz="2000" dirty="0">
                <a:solidFill>
                  <a:schemeClr val="accent5">
                    <a:lumMod val="50000"/>
                  </a:schemeClr>
                </a:solidFill>
                <a:latin typeface="Sagona ExtraLight" panose="020B0604020202020204" pitchFamily="18" charset="0"/>
              </a:rPr>
              <a:t>Thomas Keating </a:t>
            </a:r>
            <a:r>
              <a:rPr lang="es-ES" sz="2000" i="1" dirty="0">
                <a:solidFill>
                  <a:schemeClr val="accent5">
                    <a:lumMod val="50000"/>
                  </a:schemeClr>
                </a:solidFill>
                <a:latin typeface="Sagona ExtraLight" panose="020B0604020202020204" pitchFamily="18" charset="0"/>
              </a:rPr>
              <a:t>– Invitación a Amar, </a:t>
            </a:r>
            <a:r>
              <a:rPr lang="es-ES" dirty="0">
                <a:solidFill>
                  <a:schemeClr val="accent5">
                    <a:lumMod val="50000"/>
                  </a:schemeClr>
                </a:solidFill>
                <a:latin typeface="Sagona ExtraLight" panose="020B0604020202020204" pitchFamily="18" charset="0"/>
              </a:rPr>
              <a:t>Capítulo 1</a:t>
            </a:r>
            <a:endParaRPr lang="en-US" sz="2000" dirty="0"/>
          </a:p>
        </p:txBody>
      </p:sp>
    </p:spTree>
    <p:extLst>
      <p:ext uri="{BB962C8B-B14F-4D97-AF65-F5344CB8AC3E}">
        <p14:creationId xmlns:p14="http://schemas.microsoft.com/office/powerpoint/2010/main" val="600724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7FE51B9C-8B75-4B1F-AA6E-BE90D8640E99}"/>
              </a:ext>
            </a:extLst>
          </p:cNvPr>
          <p:cNvSpPr txBox="1"/>
          <p:nvPr/>
        </p:nvSpPr>
        <p:spPr>
          <a:xfrm>
            <a:off x="2021840" y="731301"/>
            <a:ext cx="9646920" cy="3508653"/>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A</a:t>
            </a:r>
            <a:r>
              <a:rPr lang="pt-BR" dirty="0">
                <a:solidFill>
                  <a:schemeClr val="accent5">
                    <a:lumMod val="50000"/>
                  </a:schemeClr>
                </a:solidFill>
                <a:latin typeface="Sagona ExtraLight" panose="020B0604020202020204" pitchFamily="18" charset="0"/>
              </a:rPr>
              <a:t> oração contemplativa é dirigida à condição humana no ponto onde  se encontra; cura as feridas emocionais de toda uma vida; e permite experimentar neste mundo a transformação em Cristo à qual nos convidam os Evangelhos. </a:t>
            </a:r>
          </a:p>
          <a:p>
            <a:pPr algn="just"/>
            <a:endParaRPr lang="pt-BR"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Deus deseja compartilhar conosco ao máximo a vida divina que podemos absorver durante nossa vida terrena. O chamado do Evangelho que nos diz “Segui-me”, é dirigido a toda pessoa batizada. Nós levamos dentro de nós, em virtude de nosso batismo, a graça santificante que precisamos para seguir  Cristo até chegar ao seio do Pai. </a:t>
            </a:r>
          </a:p>
          <a:p>
            <a:pPr algn="just"/>
            <a:endParaRPr lang="pt-BR" dirty="0">
              <a:solidFill>
                <a:schemeClr val="accent5">
                  <a:lumMod val="50000"/>
                </a:schemeClr>
              </a:solidFill>
              <a:latin typeface="Sagona ExtraLight" panose="020B0604020202020204" pitchFamily="18" charset="0"/>
            </a:endParaRPr>
          </a:p>
          <a:p>
            <a:pPr algn="just"/>
            <a:r>
              <a:rPr lang="pt-BR" dirty="0">
                <a:solidFill>
                  <a:schemeClr val="accent5">
                    <a:lumMod val="50000"/>
                  </a:schemeClr>
                </a:solidFill>
                <a:latin typeface="Sagona ExtraLight" panose="020B0604020202020204" pitchFamily="18" charset="0"/>
              </a:rPr>
              <a:t>A tentativa de fazer isto, de ansiar alcançar profundamente o amor de Cristo dentro de nós para logo manifestá-lo em sua plenitude ao mundo, é o que constitui a alma do caminho espiritual.</a:t>
            </a:r>
            <a:r>
              <a:rPr lang="es-ES" dirty="0">
                <a:solidFill>
                  <a:schemeClr val="accent5">
                    <a:lumMod val="50000"/>
                  </a:schemeClr>
                </a:solidFill>
                <a:latin typeface="Sagona ExtraLight" panose="020B0604020202020204" pitchFamily="18" charset="0"/>
              </a:rPr>
              <a:t> </a:t>
            </a:r>
            <a:endParaRPr lang="en-US" sz="1100" i="1" dirty="0">
              <a:solidFill>
                <a:schemeClr val="accent5">
                  <a:lumMod val="50000"/>
                </a:schemeClr>
              </a:solidFill>
              <a:latin typeface="Sagona ExtraLight" panose="020B0604020202020204" pitchFamily="18" charset="0"/>
            </a:endParaRPr>
          </a:p>
        </p:txBody>
      </p:sp>
      <p:sp>
        <p:nvSpPr>
          <p:cNvPr id="7" name="Rectángulo 6">
            <a:extLst>
              <a:ext uri="{FF2B5EF4-FFF2-40B4-BE49-F238E27FC236}">
                <a16:creationId xmlns:a16="http://schemas.microsoft.com/office/drawing/2014/main" id="{E235CDEC-5721-4F9F-9B98-CBC27388B8EA}"/>
              </a:ext>
            </a:extLst>
          </p:cNvPr>
          <p:cNvSpPr/>
          <p:nvPr/>
        </p:nvSpPr>
        <p:spPr>
          <a:xfrm>
            <a:off x="4881880" y="5728693"/>
            <a:ext cx="6444918" cy="400110"/>
          </a:xfrm>
          <a:prstGeom prst="rect">
            <a:avLst/>
          </a:prstGeom>
        </p:spPr>
        <p:txBody>
          <a:bodyPr wrap="square">
            <a:spAutoFit/>
          </a:bodyPr>
          <a:lstStyle/>
          <a:p>
            <a:pPr algn="r"/>
            <a:r>
              <a:rPr lang="es-ES" sz="2000" dirty="0">
                <a:solidFill>
                  <a:schemeClr val="accent5">
                    <a:lumMod val="50000"/>
                  </a:schemeClr>
                </a:solidFill>
                <a:latin typeface="Sagona ExtraLight" panose="020B0604020202020204" pitchFamily="18" charset="0"/>
              </a:rPr>
              <a:t>Thomas Keating </a:t>
            </a:r>
            <a:r>
              <a:rPr lang="es-ES" sz="2000" i="1" dirty="0">
                <a:solidFill>
                  <a:schemeClr val="accent5">
                    <a:lumMod val="50000"/>
                  </a:schemeClr>
                </a:solidFill>
                <a:latin typeface="Sagona ExtraLight" panose="020B0604020202020204" pitchFamily="18" charset="0"/>
              </a:rPr>
              <a:t>– Convite </a:t>
            </a:r>
            <a:r>
              <a:rPr lang="es-ES" sz="2000" i="1" dirty="0" err="1">
                <a:solidFill>
                  <a:schemeClr val="accent5">
                    <a:lumMod val="50000"/>
                  </a:schemeClr>
                </a:solidFill>
                <a:latin typeface="Sagona ExtraLight" panose="020B0604020202020204" pitchFamily="18" charset="0"/>
              </a:rPr>
              <a:t>ao</a:t>
            </a:r>
            <a:r>
              <a:rPr lang="es-ES" sz="2000" i="1">
                <a:solidFill>
                  <a:schemeClr val="accent5">
                    <a:lumMod val="50000"/>
                  </a:schemeClr>
                </a:solidFill>
                <a:latin typeface="Sagona ExtraLight" panose="020B0604020202020204" pitchFamily="18" charset="0"/>
              </a:rPr>
              <a:t> Amor</a:t>
            </a:r>
            <a:r>
              <a:rPr lang="es-ES" sz="2000" i="1" dirty="0">
                <a:solidFill>
                  <a:schemeClr val="accent5">
                    <a:lumMod val="50000"/>
                  </a:schemeClr>
                </a:solidFill>
                <a:latin typeface="Sagona ExtraLight" panose="020B0604020202020204" pitchFamily="18" charset="0"/>
              </a:rPr>
              <a:t>, </a:t>
            </a:r>
            <a:r>
              <a:rPr lang="es-ES" dirty="0">
                <a:solidFill>
                  <a:schemeClr val="accent5">
                    <a:lumMod val="50000"/>
                  </a:schemeClr>
                </a:solidFill>
                <a:latin typeface="Sagona ExtraLight" panose="020B0604020202020204" pitchFamily="18" charset="0"/>
              </a:rPr>
              <a:t>Capítulo 1</a:t>
            </a:r>
            <a:endParaRPr lang="en-US" sz="2000" dirty="0"/>
          </a:p>
        </p:txBody>
      </p:sp>
    </p:spTree>
    <p:extLst>
      <p:ext uri="{BB962C8B-B14F-4D97-AF65-F5344CB8AC3E}">
        <p14:creationId xmlns:p14="http://schemas.microsoft.com/office/powerpoint/2010/main" val="3325393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inie Vektor abstrakten Hintergrund - Download Kostenlos Vector ...">
            <a:extLst>
              <a:ext uri="{FF2B5EF4-FFF2-40B4-BE49-F238E27FC236}">
                <a16:creationId xmlns:a16="http://schemas.microsoft.com/office/drawing/2014/main" id="{3BF46431-82E3-4013-AF2A-8AE6BD5814DC}"/>
              </a:ext>
            </a:extLst>
          </p:cNvPr>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29921"/>
            <a:ext cx="12049760" cy="623696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
            <a:extLst>
              <a:ext uri="{FF2B5EF4-FFF2-40B4-BE49-F238E27FC236}">
                <a16:creationId xmlns:a16="http://schemas.microsoft.com/office/drawing/2014/main" id="{E750DC3C-BC0C-46D7-8CA7-6AF2346DD297}"/>
              </a:ext>
            </a:extLst>
          </p:cNvPr>
          <p:cNvPicPr/>
          <p:nvPr/>
        </p:nvPicPr>
        <p:blipFill>
          <a:blip r:embed="rId3">
            <a:alphaModFix amt="55000"/>
            <a:extLst>
              <a:ext uri="{28A0092B-C50C-407E-A947-70E740481C1C}">
                <a14:useLocalDpi xmlns:a14="http://schemas.microsoft.com/office/drawing/2010/main" val="0"/>
              </a:ext>
            </a:extLst>
          </a:blip>
          <a:stretch>
            <a:fillRect/>
          </a:stretch>
        </p:blipFill>
        <p:spPr>
          <a:xfrm>
            <a:off x="401320" y="225107"/>
            <a:ext cx="1381760" cy="1380173"/>
          </a:xfrm>
          <a:prstGeom prst="rect">
            <a:avLst/>
          </a:prstGeom>
        </p:spPr>
      </p:pic>
      <p:sp>
        <p:nvSpPr>
          <p:cNvPr id="5" name="CuadroTexto 4">
            <a:extLst>
              <a:ext uri="{FF2B5EF4-FFF2-40B4-BE49-F238E27FC236}">
                <a16:creationId xmlns:a16="http://schemas.microsoft.com/office/drawing/2014/main" id="{7FE51B9C-8B75-4B1F-AA6E-BE90D8640E99}"/>
              </a:ext>
            </a:extLst>
          </p:cNvPr>
          <p:cNvSpPr txBox="1"/>
          <p:nvPr/>
        </p:nvSpPr>
        <p:spPr>
          <a:xfrm>
            <a:off x="1818640" y="1302515"/>
            <a:ext cx="9646920" cy="1754326"/>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14</a:t>
            </a:r>
            <a:r>
              <a:rPr lang="es-ES" dirty="0">
                <a:solidFill>
                  <a:schemeClr val="accent5">
                    <a:lumMod val="50000"/>
                  </a:schemeClr>
                </a:solidFill>
                <a:latin typeface="Sagona ExtraLight" panose="020B0604020202020204" pitchFamily="18" charset="0"/>
              </a:rPr>
              <a:t> Cualquier bien logrado a través de Extensión Contemplativa Internacional es dádiva del Espíritu Santo.</a:t>
            </a:r>
          </a:p>
          <a:p>
            <a:pPr algn="just"/>
            <a:endParaRPr lang="es-ES" sz="1050" dirty="0">
              <a:solidFill>
                <a:schemeClr val="accent5">
                  <a:lumMod val="50000"/>
                </a:schemeClr>
              </a:solidFill>
              <a:latin typeface="Sagona ExtraLight" panose="020B0604020202020204" pitchFamily="18" charset="0"/>
            </a:endParaRPr>
          </a:p>
          <a:p>
            <a:pPr algn="just"/>
            <a:r>
              <a:rPr lang="es-ES" i="1" dirty="0">
                <a:solidFill>
                  <a:schemeClr val="accent5">
                    <a:lumMod val="50000"/>
                  </a:schemeClr>
                </a:solidFill>
                <a:latin typeface="Sagona ExtraLight" panose="020B0604020202020204" pitchFamily="18" charset="0"/>
              </a:rPr>
              <a:t>Cooperar con la gracia es </a:t>
            </a:r>
            <a:r>
              <a:rPr lang="es-ES" i="1" dirty="0" err="1">
                <a:solidFill>
                  <a:schemeClr val="accent5">
                    <a:lumMod val="50000"/>
                  </a:schemeClr>
                </a:solidFill>
                <a:latin typeface="Sagona ExtraLight" panose="020B0604020202020204" pitchFamily="18" charset="0"/>
              </a:rPr>
              <a:t>co-crear</a:t>
            </a:r>
            <a:r>
              <a:rPr lang="es-ES" i="1" dirty="0">
                <a:solidFill>
                  <a:schemeClr val="accent5">
                    <a:lumMod val="50000"/>
                  </a:schemeClr>
                </a:solidFill>
                <a:latin typeface="Sagona ExtraLight" panose="020B0604020202020204" pitchFamily="18" charset="0"/>
              </a:rPr>
              <a:t> y </a:t>
            </a:r>
            <a:r>
              <a:rPr lang="es-ES" i="1" dirty="0" err="1">
                <a:solidFill>
                  <a:schemeClr val="accent5">
                    <a:lumMod val="50000"/>
                  </a:schemeClr>
                </a:solidFill>
                <a:latin typeface="Sagona ExtraLight" panose="020B0604020202020204" pitchFamily="18" charset="0"/>
              </a:rPr>
              <a:t>co-redimir</a:t>
            </a:r>
            <a:r>
              <a:rPr lang="es-ES" i="1" dirty="0">
                <a:solidFill>
                  <a:schemeClr val="accent5">
                    <a:lumMod val="50000"/>
                  </a:schemeClr>
                </a:solidFill>
                <a:latin typeface="Sagona ExtraLight" panose="020B0604020202020204" pitchFamily="18" charset="0"/>
              </a:rPr>
              <a:t> el mundo con Cristo desde su principio hasta su consumación. A la vez, la transformación divina es el don gratuito del Espíritu Santo y la Fuente de todo lo bueno que Dios logre llevar a cabo por medio de nosotros.</a:t>
            </a:r>
          </a:p>
        </p:txBody>
      </p:sp>
      <p:sp>
        <p:nvSpPr>
          <p:cNvPr id="2" name="Rectángulo 1">
            <a:extLst>
              <a:ext uri="{FF2B5EF4-FFF2-40B4-BE49-F238E27FC236}">
                <a16:creationId xmlns:a16="http://schemas.microsoft.com/office/drawing/2014/main" id="{341F54F3-82F2-470D-9024-7D586CFF4A3E}"/>
              </a:ext>
            </a:extLst>
          </p:cNvPr>
          <p:cNvSpPr/>
          <p:nvPr/>
        </p:nvSpPr>
        <p:spPr>
          <a:xfrm>
            <a:off x="1850974" y="546496"/>
            <a:ext cx="9903096" cy="430887"/>
          </a:xfrm>
          <a:prstGeom prst="rect">
            <a:avLst/>
          </a:prstGeom>
        </p:spPr>
        <p:txBody>
          <a:bodyPr wrap="none">
            <a:spAutoFit/>
          </a:bodyPr>
          <a:lstStyle/>
          <a:p>
            <a:r>
              <a:rPr lang="es-ES" sz="2200" b="1" dirty="0">
                <a:solidFill>
                  <a:schemeClr val="accent5">
                    <a:lumMod val="50000"/>
                  </a:schemeClr>
                </a:solidFill>
                <a:latin typeface="Sagona ExtraLight" panose="020B0604020202020204" pitchFamily="18" charset="0"/>
              </a:rPr>
              <a:t>Principios Teológicos y Comentarios / </a:t>
            </a:r>
            <a:r>
              <a:rPr lang="es-ES" sz="2200" b="1" dirty="0" err="1">
                <a:solidFill>
                  <a:schemeClr val="accent5">
                    <a:lumMod val="50000"/>
                  </a:schemeClr>
                </a:solidFill>
                <a:latin typeface="Sagona ExtraLight" panose="020B0604020202020204" pitchFamily="18" charset="0"/>
              </a:rPr>
              <a:t>Princípios</a:t>
            </a:r>
            <a:r>
              <a:rPr lang="es-ES" sz="2200" b="1" dirty="0">
                <a:solidFill>
                  <a:schemeClr val="accent5">
                    <a:lumMod val="50000"/>
                  </a:schemeClr>
                </a:solidFill>
                <a:latin typeface="Sagona ExtraLight" panose="020B0604020202020204" pitchFamily="18" charset="0"/>
              </a:rPr>
              <a:t> Teológicos e </a:t>
            </a:r>
            <a:r>
              <a:rPr lang="es-ES" sz="2200" b="1" dirty="0" err="1">
                <a:solidFill>
                  <a:schemeClr val="accent5">
                    <a:lumMod val="50000"/>
                  </a:schemeClr>
                </a:solidFill>
                <a:latin typeface="Sagona ExtraLight" panose="020B0604020202020204" pitchFamily="18" charset="0"/>
              </a:rPr>
              <a:t>Comentários</a:t>
            </a:r>
            <a:endParaRPr lang="es-ES" sz="2200" b="1" dirty="0">
              <a:solidFill>
                <a:schemeClr val="accent5">
                  <a:lumMod val="50000"/>
                </a:schemeClr>
              </a:solidFill>
              <a:latin typeface="Sagona ExtraLight" panose="020B0604020202020204" pitchFamily="18" charset="0"/>
            </a:endParaRPr>
          </a:p>
        </p:txBody>
      </p:sp>
      <p:sp>
        <p:nvSpPr>
          <p:cNvPr id="8" name="CuadroTexto 7">
            <a:extLst>
              <a:ext uri="{FF2B5EF4-FFF2-40B4-BE49-F238E27FC236}">
                <a16:creationId xmlns:a16="http://schemas.microsoft.com/office/drawing/2014/main" id="{6F605BF7-A6F6-4564-86FD-2832854D2613}"/>
              </a:ext>
            </a:extLst>
          </p:cNvPr>
          <p:cNvSpPr txBox="1"/>
          <p:nvPr/>
        </p:nvSpPr>
        <p:spPr>
          <a:xfrm>
            <a:off x="1818640" y="3522475"/>
            <a:ext cx="9646920" cy="1723549"/>
          </a:xfrm>
          <a:prstGeom prst="rect">
            <a:avLst/>
          </a:prstGeom>
          <a:noFill/>
        </p:spPr>
        <p:txBody>
          <a:bodyPr wrap="square" rtlCol="0">
            <a:spAutoFit/>
          </a:bodyPr>
          <a:lstStyle/>
          <a:p>
            <a:pPr algn="just"/>
            <a:r>
              <a:rPr lang="es-ES" sz="2400" dirty="0">
                <a:solidFill>
                  <a:schemeClr val="accent5">
                    <a:lumMod val="50000"/>
                  </a:schemeClr>
                </a:solidFill>
                <a:latin typeface="Sagona ExtraLight" panose="020B0604020202020204" pitchFamily="18" charset="0"/>
              </a:rPr>
              <a:t>14</a:t>
            </a:r>
            <a:r>
              <a:rPr lang="es-ES" dirty="0">
                <a:solidFill>
                  <a:schemeClr val="accent5">
                    <a:lumMod val="50000"/>
                  </a:schemeClr>
                </a:solidFill>
                <a:latin typeface="Sagona ExtraLight" panose="020B0604020202020204" pitchFamily="18" charset="0"/>
              </a:rPr>
              <a:t> </a:t>
            </a:r>
            <a:r>
              <a:rPr lang="pt-BR" dirty="0">
                <a:solidFill>
                  <a:schemeClr val="accent5">
                    <a:lumMod val="50000"/>
                  </a:schemeClr>
                </a:solidFill>
                <a:latin typeface="Sagona ExtraLight" panose="020B0604020202020204" pitchFamily="18" charset="0"/>
              </a:rPr>
              <a:t>Qualquer bem logrado através da Extensão Contemplativa Internacional é dádiva do Espírito Santo.</a:t>
            </a:r>
          </a:p>
          <a:p>
            <a:pPr algn="just"/>
            <a:endParaRPr lang="es-ES" sz="1000" dirty="0">
              <a:solidFill>
                <a:schemeClr val="accent5">
                  <a:lumMod val="50000"/>
                </a:schemeClr>
              </a:solidFill>
              <a:latin typeface="Sagona ExtraLight" panose="020B0604020202020204" pitchFamily="18" charset="0"/>
            </a:endParaRPr>
          </a:p>
          <a:p>
            <a:pPr algn="just"/>
            <a:r>
              <a:rPr lang="pt-BR" i="1" dirty="0">
                <a:solidFill>
                  <a:schemeClr val="accent5">
                    <a:lumMod val="50000"/>
                  </a:schemeClr>
                </a:solidFill>
                <a:latin typeface="Sagona ExtraLight" panose="020B0604020202020204" pitchFamily="18" charset="0"/>
              </a:rPr>
              <a:t>Cooperar com a graça é cocriar e </a:t>
            </a:r>
            <a:r>
              <a:rPr lang="pt-BR" i="1" dirty="0" err="1">
                <a:solidFill>
                  <a:schemeClr val="accent5">
                    <a:lumMod val="50000"/>
                  </a:schemeClr>
                </a:solidFill>
                <a:latin typeface="Sagona ExtraLight" panose="020B0604020202020204" pitchFamily="18" charset="0"/>
              </a:rPr>
              <a:t>corredimir</a:t>
            </a:r>
            <a:r>
              <a:rPr lang="pt-BR" i="1" dirty="0">
                <a:solidFill>
                  <a:schemeClr val="accent5">
                    <a:lumMod val="50000"/>
                  </a:schemeClr>
                </a:solidFill>
                <a:latin typeface="Sagona ExtraLight" panose="020B0604020202020204" pitchFamily="18" charset="0"/>
              </a:rPr>
              <a:t> o mundo com Cristo desde seu princípio até sua consumação. Ao mesmo tempo, a transformação divina é o dom gratuito do Espírito Santo e a Fonte de todo o bem que Deus realiza por meio de nós</a:t>
            </a:r>
            <a:endParaRPr lang="es-ES" i="1" dirty="0">
              <a:solidFill>
                <a:schemeClr val="accent5">
                  <a:lumMod val="50000"/>
                </a:schemeClr>
              </a:solidFill>
              <a:latin typeface="Sagona ExtraLight" panose="020B0604020202020204" pitchFamily="18" charset="0"/>
            </a:endParaRPr>
          </a:p>
        </p:txBody>
      </p:sp>
    </p:spTree>
    <p:extLst>
      <p:ext uri="{BB962C8B-B14F-4D97-AF65-F5344CB8AC3E}">
        <p14:creationId xmlns:p14="http://schemas.microsoft.com/office/powerpoint/2010/main" val="28644664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4407</TotalTime>
  <Words>463</Words>
  <Application>Microsoft Office PowerPoint</Application>
  <PresentationFormat>Panorámica</PresentationFormat>
  <Paragraphs>26</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Sagona ExtraLight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ACTIS Fernando     TERNIUM [MX]</dc:creator>
  <cp:lastModifiedBy>ACTIS Fernando     TERNIUM [MX]</cp:lastModifiedBy>
  <cp:revision>50</cp:revision>
  <dcterms:created xsi:type="dcterms:W3CDTF">2020-04-05T22:43:45Z</dcterms:created>
  <dcterms:modified xsi:type="dcterms:W3CDTF">2020-06-23T21:10:50Z</dcterms:modified>
</cp:coreProperties>
</file>