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6" r:id="rId4"/>
    <p:sldId id="265" r:id="rId5"/>
    <p:sldId id="267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56" d="100"/>
          <a:sy n="56" d="100"/>
        </p:scale>
        <p:origin x="69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6FBA8-138A-4BB5-B4EC-2BCCE8989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44F968-C451-44AD-8C96-E6377EF31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805418-81D9-4061-B5EE-974573247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21D3FE-2EEB-45D2-85E6-0A6708D74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D46189-1DBD-4544-832D-E418868D1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28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EBE821-42B5-408C-BA8D-8E6ECD0AB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50E1AD-D821-4E20-B2A1-E60BF572C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6DC095-958E-4002-A3A6-9D8C86A28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C74D5D-80FE-413E-8B99-3DF665857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4C1A37-808B-473B-8AB0-7D56C9DDC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6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372236-A075-4698-A98A-82447E98F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594CDD-91CB-4AA8-ABE6-D2FF35FA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7F981F-2626-47C0-998B-741F94FC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4F9BE5-29D1-4F05-A38F-1FADA01BD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4837C9-3928-4A07-8250-A5526A493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79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C0879-3A90-4AE9-9236-1390F9B91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AEB358-D7C6-4A50-A74F-BDB634C515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D550EE3-FAA8-4F3C-AA1A-8B5F2537B4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E5AE91-8FB2-42A1-98E5-E78C7DDE1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B10AC0-9F17-462F-9287-DBAED0C07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64FBE6-2151-465C-8250-5F67BCA95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00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6015D-0A84-4A63-BB78-549DE69FC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FED7C2-B81E-4A4B-ABF9-A7D4D9117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18D0E3-2799-4786-AE2D-D79D7D110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BA0630-09EA-49D7-A9C2-D27368F7CB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8878F39-8EB8-4DEA-93CA-A28C15991B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045E2D-0BED-413F-B9A2-2063E9AEC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9514E21-C4BF-4CFC-BE77-431884B8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098A463-88EB-47A4-9771-EBC123E6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3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FACBED-F641-4795-B0DC-16CB409EC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9D2CA10-3A7E-4283-94DB-69BA5C2A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CD016C-3C8A-4526-A5A4-C610FE2F3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506B0-9334-4F2D-813E-F99473EA5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79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2207265-8340-4642-B0BA-E9B0F03D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B372355-2966-489D-8FA9-581B90D30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CDCAAB-DD5A-46EE-8CB4-1BBF1BC62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820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65A326-BA95-45AC-A88A-2B50E510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06AFA8-BB87-4C2F-B441-44FDE7ACE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2E37B8-CCDC-4001-ADA8-C5E14682F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24AE64-C708-44D5-BE90-04D8BC559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A5D9C2-E047-40E4-A163-9EF0F1A6F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2C3032-5AE7-4180-A771-6954BC404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0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79271-5A0E-4C2C-ABAD-C56F25077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15218A-CA49-434C-A51B-355636C6B7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32128D-11D5-4E48-B024-A00EF0F95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BF03FD-D080-4F88-8C2B-0759A5DB2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CC3ECA-C134-4868-81DD-3F9B96957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747F33-0064-44A2-9588-D865CC77E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6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3D2A0C-C278-4C66-B7CB-6757D520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95437F-4738-49ED-8110-6AB6CF9BA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53F2ED-6CEE-4655-98DF-94456EBBF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078A35-08E4-4F25-A83F-B02C6A70E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F205EC-8B3D-470C-91E6-28CD07536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1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5E8900-75EF-48DC-8A6A-FC2E31F1D0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628ACA-92DD-4A72-8B54-233D6C22B7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26FB54-FB0C-4951-9651-B2BA3696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D1D58C-CFD5-4786-A607-F14CA58EB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212EA1-1F1A-42A4-AABF-FBEBE639F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8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B51B965-28AA-4781-9834-33AF880CD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991FC1-6D8D-452F-B457-41C7AF81A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C477EE-C004-44B1-8545-FCCB417498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30D20-C709-4C14-8541-DC0D7CCF4FA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8846C8-E6BE-45C1-A628-D27223726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E9E206-2FAE-4C5A-8730-727AE01C4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09D1C-A5A8-4073-A9E0-18BD2304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4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s://www.artfinder.com/art/sort-best_match/paginate-60/q-impressionism%20trees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s://www.artfinder.com/art/sort-best_match/paginate-60/q-impressionism%20tre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nie Vektor abstrakten Hintergrund - Download Kostenlos Vector ...">
            <a:extLst>
              <a:ext uri="{FF2B5EF4-FFF2-40B4-BE49-F238E27FC236}">
                <a16:creationId xmlns:a16="http://schemas.microsoft.com/office/drawing/2014/main" id="{C2FCED8C-4BC7-4C4C-B0EC-EE465F652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649012"/>
            <a:ext cx="12049760" cy="623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E750DC3C-BC0C-46D7-8CA7-6AF2346DD297}"/>
              </a:ext>
            </a:extLst>
          </p:cNvPr>
          <p:cNvPicPr/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" y="225107"/>
            <a:ext cx="1381760" cy="138017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CD27126-BFBD-4375-91F5-200D3AB82D30}"/>
              </a:ext>
            </a:extLst>
          </p:cNvPr>
          <p:cNvSpPr/>
          <p:nvPr/>
        </p:nvSpPr>
        <p:spPr>
          <a:xfrm>
            <a:off x="1811469" y="984041"/>
            <a:ext cx="4191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MX" sz="3200" b="1" i="1" dirty="0">
                <a:latin typeface="Sagona ExtraLight" panose="020B0604020202020204" pitchFamily="18" charset="0"/>
              </a:rPr>
              <a:t>E</a:t>
            </a:r>
            <a:r>
              <a:rPr lang="es-MX" sz="2000" b="1" i="1" dirty="0">
                <a:latin typeface="Sagona ExtraLight" panose="020B0604020202020204" pitchFamily="18" charset="0"/>
              </a:rPr>
              <a:t>l cuarto fruto del Espíritu es la Mansedumbre. </a:t>
            </a:r>
          </a:p>
          <a:p>
            <a:pPr>
              <a:spcBef>
                <a:spcPts val="600"/>
              </a:spcBef>
            </a:pPr>
            <a:endParaRPr lang="es-MX" sz="2000" b="1" i="1" dirty="0">
              <a:latin typeface="Sagona ExtraLight" panose="020B0604020202020204" pitchFamily="18" charset="0"/>
            </a:endParaRPr>
          </a:p>
          <a:p>
            <a:pPr>
              <a:spcBef>
                <a:spcPts val="600"/>
              </a:spcBef>
            </a:pPr>
            <a:endParaRPr lang="es-MX" sz="2000" b="1" i="1" dirty="0">
              <a:latin typeface="Sagona ExtraLight" panose="020B0604020202020204" pitchFamily="18" charset="0"/>
            </a:endParaRPr>
          </a:p>
          <a:p>
            <a:pPr>
              <a:spcBef>
                <a:spcPts val="600"/>
              </a:spcBef>
            </a:pPr>
            <a:endParaRPr lang="es-MX" sz="2000" b="1" i="1" dirty="0">
              <a:latin typeface="Sagona ExtraLight" panose="020B0604020202020204" pitchFamily="18" charset="0"/>
            </a:endParaRPr>
          </a:p>
          <a:p>
            <a:pPr>
              <a:spcBef>
                <a:spcPts val="600"/>
              </a:spcBef>
            </a:pPr>
            <a:r>
              <a:rPr lang="pt-BR" sz="3200" b="1" i="1" dirty="0">
                <a:latin typeface="Sagona ExtraLight" panose="020B0604020202020204" pitchFamily="18" charset="0"/>
              </a:rPr>
              <a:t>O </a:t>
            </a:r>
            <a:r>
              <a:rPr lang="pt-BR" sz="2000" b="1" i="1" dirty="0">
                <a:latin typeface="Sagona ExtraLight" panose="020B0604020202020204" pitchFamily="18" charset="0"/>
              </a:rPr>
              <a:t>quarto fruto do Espírito é </a:t>
            </a:r>
            <a:r>
              <a:rPr lang="pt-BR" sz="2000" b="1" i="1">
                <a:latin typeface="Sagona ExtraLight" panose="020B0604020202020204" pitchFamily="18" charset="0"/>
              </a:rPr>
              <a:t>a Mansidão</a:t>
            </a:r>
            <a:r>
              <a:rPr lang="pt-BR" sz="2000" b="1" i="1" dirty="0">
                <a:latin typeface="Sagona ExtraLight" panose="020B0604020202020204" pitchFamily="18" charset="0"/>
              </a:rPr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E715EDF-B5ED-4250-A25E-D48B9B719ED6}"/>
              </a:ext>
            </a:extLst>
          </p:cNvPr>
          <p:cNvSpPr txBox="1"/>
          <p:nvPr/>
        </p:nvSpPr>
        <p:spPr>
          <a:xfrm>
            <a:off x="5981027" y="6348892"/>
            <a:ext cx="5679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200" dirty="0">
                <a:hlinkClick r:id="rId4"/>
              </a:rPr>
              <a:t>https://www.artfinder.com/art/sort-best_match/paginate-60/q-impressionism%20trees/</a:t>
            </a:r>
            <a:endParaRPr lang="es-MX" sz="1200" dirty="0"/>
          </a:p>
          <a:p>
            <a:pPr algn="r"/>
            <a:r>
              <a:rPr lang="es-MX" sz="1200" dirty="0"/>
              <a:t>Maja </a:t>
            </a:r>
            <a:r>
              <a:rPr lang="es-MX" sz="1200" dirty="0" err="1"/>
              <a:t>Grecic</a:t>
            </a:r>
            <a:r>
              <a:rPr lang="es-MX" sz="1200" dirty="0"/>
              <a:t>, </a:t>
            </a:r>
            <a:r>
              <a:rPr lang="es-MX" sz="1200" dirty="0" err="1"/>
              <a:t>Watercolour</a:t>
            </a:r>
            <a:endParaRPr lang="es-MX" sz="1200" dirty="0"/>
          </a:p>
        </p:txBody>
      </p:sp>
      <p:pic>
        <p:nvPicPr>
          <p:cNvPr id="1028" name="Picture 4" descr="Results for &amp;quot;impressionism trees&amp;quot; in art | Artfinder">
            <a:extLst>
              <a:ext uri="{FF2B5EF4-FFF2-40B4-BE49-F238E27FC236}">
                <a16:creationId xmlns:a16="http://schemas.microsoft.com/office/drawing/2014/main" id="{5B4F5C58-BF83-4B13-8488-583344AAF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320" y="649012"/>
            <a:ext cx="3893147" cy="559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86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nie Vektor abstrakten Hintergrund - Download Kostenlos Vector ...">
            <a:extLst>
              <a:ext uri="{FF2B5EF4-FFF2-40B4-BE49-F238E27FC236}">
                <a16:creationId xmlns:a16="http://schemas.microsoft.com/office/drawing/2014/main" id="{C2FCED8C-4BC7-4C4C-B0EC-EE465F652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620988"/>
            <a:ext cx="12049760" cy="623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E750DC3C-BC0C-46D7-8CA7-6AF2346DD297}"/>
              </a:ext>
            </a:extLst>
          </p:cNvPr>
          <p:cNvPicPr/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" y="225107"/>
            <a:ext cx="1381760" cy="138017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CD27126-BFBD-4375-91F5-200D3AB82D30}"/>
              </a:ext>
            </a:extLst>
          </p:cNvPr>
          <p:cNvSpPr/>
          <p:nvPr/>
        </p:nvSpPr>
        <p:spPr>
          <a:xfrm>
            <a:off x="1811470" y="620987"/>
            <a:ext cx="8582210" cy="489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MX" sz="2400" b="1" dirty="0">
                <a:latin typeface="Sagona ExtraLight" panose="020B0604020202020204" pitchFamily="18" charset="0"/>
              </a:rPr>
              <a:t>E</a:t>
            </a:r>
            <a:r>
              <a:rPr lang="es-MX" sz="1600" b="1" dirty="0">
                <a:latin typeface="Sagona ExtraLight" panose="020B0604020202020204" pitchFamily="18" charset="0"/>
              </a:rPr>
              <a:t>l cuarto fruto del Espíritu es la Mansedumbre.-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MX" sz="1600" b="1" dirty="0">
                <a:latin typeface="Sagona ExtraLight" panose="020B0604020202020204" pitchFamily="18" charset="0"/>
              </a:rPr>
              <a:t>La mansedumbre es la libertad de la energía de la hostilidad, el rencor, o arrebatos de ira. La ira es necesaria para la salud y el crecimiento humano; pero necesita ser transformada en una capacidad creciente de perseverar en la obtención del laborioso bien, especialmente los inmensos bienes de la travesía espiritual y de la imitación de Cristo. El crecimiento de la mansedumbre nos abre al continuo apercibimiento de la presencia de Dios y de la aceptación de cada uno con sus limitaciones.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MX" sz="1600" b="1" dirty="0">
                <a:latin typeface="Sagona ExtraLight" panose="020B0604020202020204" pitchFamily="18" charset="0"/>
              </a:rPr>
              <a:t>Uno no aprueba las cosas dañinas que otros pueden hacer, pero las acepta como son y está listo para ayudar cuando quiera que sea posible—pero sin tratar de cambiarlas.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MX" sz="1600" b="1" dirty="0">
                <a:latin typeface="Sagona ExtraLight" panose="020B0604020202020204" pitchFamily="18" charset="0"/>
              </a:rPr>
              <a:t>Uno se encuentra aún complacido con la incapacidad para cambiarse a sí mismo como quisiera, mientras continúa haciendo lo que puede para mejorar; confiando menos en los propios esfuerzos y más en Dios. 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F62EB39-6F06-490E-B84F-203102D6C010}"/>
              </a:ext>
            </a:extLst>
          </p:cNvPr>
          <p:cNvSpPr/>
          <p:nvPr/>
        </p:nvSpPr>
        <p:spPr>
          <a:xfrm>
            <a:off x="5227320" y="5448559"/>
            <a:ext cx="5765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1200"/>
              </a:spcBef>
            </a:pPr>
            <a:r>
              <a:rPr lang="es-MX" sz="1600" b="1" dirty="0">
                <a:latin typeface="Sagona ExtraLight" panose="020B0604020202020204" pitchFamily="18" charset="0"/>
              </a:rPr>
              <a:t>Thomas Keating, </a:t>
            </a:r>
            <a:r>
              <a:rPr lang="es-MX" sz="1600" b="1" i="1" dirty="0">
                <a:latin typeface="Sagona ExtraLight" panose="020B0604020202020204" pitchFamily="18" charset="0"/>
              </a:rPr>
              <a:t>Frutos y dones del Espíritu Santo, Cap. 2.</a:t>
            </a:r>
            <a:endParaRPr lang="en-US" sz="1200" b="1" i="1" dirty="0">
              <a:latin typeface="Sagona ExtraLight" panose="020B0604020202020204" pitchFamily="18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12EDD0D-445A-4A2C-8531-7971ABF626F2}"/>
              </a:ext>
            </a:extLst>
          </p:cNvPr>
          <p:cNvGrpSpPr/>
          <p:nvPr/>
        </p:nvGrpSpPr>
        <p:grpSpPr>
          <a:xfrm>
            <a:off x="1826710" y="5918199"/>
            <a:ext cx="9405170" cy="576729"/>
            <a:chOff x="1978660" y="5730240"/>
            <a:chExt cx="9410700" cy="746760"/>
          </a:xfrm>
        </p:grpSpPr>
        <p:pic>
          <p:nvPicPr>
            <p:cNvPr id="2050" name="Picture 2" descr="Bagas, Frutas, Comida, Amora Silvestre, Amoras">
              <a:extLst>
                <a:ext uri="{FF2B5EF4-FFF2-40B4-BE49-F238E27FC236}">
                  <a16:creationId xmlns:a16="http://schemas.microsoft.com/office/drawing/2014/main" id="{BEF6A721-309C-43FB-B658-EE4E65B51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8660" y="573024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Bagas, Frutas, Comida, Amora Silvestre, Amoras">
              <a:extLst>
                <a:ext uri="{FF2B5EF4-FFF2-40B4-BE49-F238E27FC236}">
                  <a16:creationId xmlns:a16="http://schemas.microsoft.com/office/drawing/2014/main" id="{856F7586-A0C5-4D40-99A9-226C441597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860" y="573532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Bagas, Frutas, Comida, Amora Silvestre, Amoras">
              <a:extLst>
                <a:ext uri="{FF2B5EF4-FFF2-40B4-BE49-F238E27FC236}">
                  <a16:creationId xmlns:a16="http://schemas.microsoft.com/office/drawing/2014/main" id="{4247BF0C-F8F3-415B-A554-B4FC546BE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0" y="574548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Bagas, Frutas, Comida, Amora Silvestre, Amoras">
              <a:extLst>
                <a:ext uri="{FF2B5EF4-FFF2-40B4-BE49-F238E27FC236}">
                  <a16:creationId xmlns:a16="http://schemas.microsoft.com/office/drawing/2014/main" id="{0D63C0DB-1DD9-446F-9869-D437B592FA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260" y="574040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Bagas, Frutas, Comida, Amora Silvestre, Amoras">
              <a:extLst>
                <a:ext uri="{FF2B5EF4-FFF2-40B4-BE49-F238E27FC236}">
                  <a16:creationId xmlns:a16="http://schemas.microsoft.com/office/drawing/2014/main" id="{9D5B1A08-29FE-4709-A981-5FAE15C26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3460" y="574548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Bagas, Frutas, Comida, Amora Silvestre, Amoras">
              <a:extLst>
                <a:ext uri="{FF2B5EF4-FFF2-40B4-BE49-F238E27FC236}">
                  <a16:creationId xmlns:a16="http://schemas.microsoft.com/office/drawing/2014/main" id="{DC94E83F-6310-4705-AC53-A4CB930BB0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4580" y="575564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Bagas, Frutas, Comida, Amora Silvestre, Amoras">
              <a:extLst>
                <a:ext uri="{FF2B5EF4-FFF2-40B4-BE49-F238E27FC236}">
                  <a16:creationId xmlns:a16="http://schemas.microsoft.com/office/drawing/2014/main" id="{F0FEDEC2-D133-4E5B-AA92-9C213877C6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0620" y="575056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316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nie Vektor abstrakten Hintergrund - Download Kostenlos Vector ...">
            <a:extLst>
              <a:ext uri="{FF2B5EF4-FFF2-40B4-BE49-F238E27FC236}">
                <a16:creationId xmlns:a16="http://schemas.microsoft.com/office/drawing/2014/main" id="{C2FCED8C-4BC7-4C4C-B0EC-EE465F652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620988"/>
            <a:ext cx="12049760" cy="623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E750DC3C-BC0C-46D7-8CA7-6AF2346DD297}"/>
              </a:ext>
            </a:extLst>
          </p:cNvPr>
          <p:cNvPicPr/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" y="225107"/>
            <a:ext cx="1381760" cy="138017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CD27126-BFBD-4375-91F5-200D3AB82D30}"/>
              </a:ext>
            </a:extLst>
          </p:cNvPr>
          <p:cNvSpPr/>
          <p:nvPr/>
        </p:nvSpPr>
        <p:spPr>
          <a:xfrm>
            <a:off x="1811470" y="620987"/>
            <a:ext cx="9146090" cy="4449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MX" sz="2400" b="1" dirty="0">
                <a:latin typeface="Sagona ExtraLight" panose="020B0604020202020204" pitchFamily="18" charset="0"/>
              </a:rPr>
              <a:t>O</a:t>
            </a:r>
            <a:r>
              <a:rPr lang="pt-BR" sz="1600" b="1" dirty="0">
                <a:latin typeface="Sagona ExtraLight" panose="020B0604020202020204" pitchFamily="18" charset="0"/>
              </a:rPr>
              <a:t> quarto fruto do Espírito é a mansidão. A mansidão é a liberação da energia da hostilidade,  rancor ou da explosão de ira.  A ira é necessária para a saúde e o crescimento humano, mas ela precisa ser transformada em uma capacidade crescente de perseverar em favor do laborioso  bem, especialmente dos imensos bens da travessia espiritual e da imitação de Cristo. O crescimento da mansidão nos abre para uma percepção contínua da presença de Deus e da aceitação dos outros com suas limitações.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pt-BR" sz="1600" b="1" dirty="0">
                <a:latin typeface="Sagona ExtraLight" panose="020B0604020202020204" pitchFamily="18" charset="0"/>
              </a:rPr>
              <a:t>A pessoa não aprova coisas nocivas que outros possam fazer, mas aceita-os como eles são e está pronta a ajudar sempre que for possível – porém, sem tentar mudá-los.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pt-BR" sz="1600" b="1" dirty="0">
                <a:latin typeface="Sagona ExtraLight" panose="020B0604020202020204" pitchFamily="18" charset="0"/>
              </a:rPr>
              <a:t>A pessoa fica mesmo contente com sua própria inabilidade em mudar a si mesma como gostaria, enquanto continua a fazer aquilo que pode para melhorar, confiando mais e mais em Deus e cada vez menos nos seus próprios esforços.</a:t>
            </a:r>
            <a:endParaRPr lang="es-MX" sz="1600" b="1" dirty="0">
              <a:latin typeface="Sagona ExtraLight" panose="020B06040202020202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F62EB39-6F06-490E-B84F-203102D6C010}"/>
              </a:ext>
            </a:extLst>
          </p:cNvPr>
          <p:cNvSpPr/>
          <p:nvPr/>
        </p:nvSpPr>
        <p:spPr>
          <a:xfrm>
            <a:off x="5227320" y="5448559"/>
            <a:ext cx="5765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1200"/>
              </a:spcBef>
            </a:pPr>
            <a:r>
              <a:rPr lang="es-MX" sz="1600" b="1" dirty="0">
                <a:latin typeface="Sagona ExtraLight" panose="020B0604020202020204" pitchFamily="18" charset="0"/>
              </a:rPr>
              <a:t>Thomas Keating, </a:t>
            </a:r>
            <a:r>
              <a:rPr lang="es-MX" sz="1600" b="1" i="1" dirty="0">
                <a:latin typeface="Sagona ExtraLight" panose="020B0604020202020204" pitchFamily="18" charset="0"/>
              </a:rPr>
              <a:t>Frutos y dones del Espíritu Santo, Cap. 2.</a:t>
            </a:r>
            <a:endParaRPr lang="en-US" sz="1200" b="1" i="1" dirty="0">
              <a:latin typeface="Sagona ExtraLight" panose="020B0604020202020204" pitchFamily="18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12EDD0D-445A-4A2C-8531-7971ABF626F2}"/>
              </a:ext>
            </a:extLst>
          </p:cNvPr>
          <p:cNvGrpSpPr/>
          <p:nvPr/>
        </p:nvGrpSpPr>
        <p:grpSpPr>
          <a:xfrm>
            <a:off x="1826710" y="5918199"/>
            <a:ext cx="9405170" cy="576729"/>
            <a:chOff x="1978660" y="5730240"/>
            <a:chExt cx="9410700" cy="746760"/>
          </a:xfrm>
        </p:grpSpPr>
        <p:pic>
          <p:nvPicPr>
            <p:cNvPr id="2050" name="Picture 2" descr="Bagas, Frutas, Comida, Amora Silvestre, Amoras">
              <a:extLst>
                <a:ext uri="{FF2B5EF4-FFF2-40B4-BE49-F238E27FC236}">
                  <a16:creationId xmlns:a16="http://schemas.microsoft.com/office/drawing/2014/main" id="{BEF6A721-309C-43FB-B658-EE4E65B51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8660" y="573024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Bagas, Frutas, Comida, Amora Silvestre, Amoras">
              <a:extLst>
                <a:ext uri="{FF2B5EF4-FFF2-40B4-BE49-F238E27FC236}">
                  <a16:creationId xmlns:a16="http://schemas.microsoft.com/office/drawing/2014/main" id="{856F7586-A0C5-4D40-99A9-226C441597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860" y="573532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Bagas, Frutas, Comida, Amora Silvestre, Amoras">
              <a:extLst>
                <a:ext uri="{FF2B5EF4-FFF2-40B4-BE49-F238E27FC236}">
                  <a16:creationId xmlns:a16="http://schemas.microsoft.com/office/drawing/2014/main" id="{4247BF0C-F8F3-415B-A554-B4FC546BE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0" y="574548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Bagas, Frutas, Comida, Amora Silvestre, Amoras">
              <a:extLst>
                <a:ext uri="{FF2B5EF4-FFF2-40B4-BE49-F238E27FC236}">
                  <a16:creationId xmlns:a16="http://schemas.microsoft.com/office/drawing/2014/main" id="{0D63C0DB-1DD9-446F-9869-D437B592FA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260" y="574040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Bagas, Frutas, Comida, Amora Silvestre, Amoras">
              <a:extLst>
                <a:ext uri="{FF2B5EF4-FFF2-40B4-BE49-F238E27FC236}">
                  <a16:creationId xmlns:a16="http://schemas.microsoft.com/office/drawing/2014/main" id="{9D5B1A08-29FE-4709-A981-5FAE15C26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3460" y="574548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Bagas, Frutas, Comida, Amora Silvestre, Amoras">
              <a:extLst>
                <a:ext uri="{FF2B5EF4-FFF2-40B4-BE49-F238E27FC236}">
                  <a16:creationId xmlns:a16="http://schemas.microsoft.com/office/drawing/2014/main" id="{DC94E83F-6310-4705-AC53-A4CB930BB0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4580" y="575564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Bagas, Frutas, Comida, Amora Silvestre, Amoras">
              <a:extLst>
                <a:ext uri="{FF2B5EF4-FFF2-40B4-BE49-F238E27FC236}">
                  <a16:creationId xmlns:a16="http://schemas.microsoft.com/office/drawing/2014/main" id="{F0FEDEC2-D133-4E5B-AA92-9C213877C6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0620" y="575056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00044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nie Vektor abstrakten Hintergrund - Download Kostenlos Vector ...">
            <a:extLst>
              <a:ext uri="{FF2B5EF4-FFF2-40B4-BE49-F238E27FC236}">
                <a16:creationId xmlns:a16="http://schemas.microsoft.com/office/drawing/2014/main" id="{C2FCED8C-4BC7-4C4C-B0EC-EE465F652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620988"/>
            <a:ext cx="12049760" cy="623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E750DC3C-BC0C-46D7-8CA7-6AF2346DD297}"/>
              </a:ext>
            </a:extLst>
          </p:cNvPr>
          <p:cNvPicPr/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" y="225107"/>
            <a:ext cx="1381760" cy="138017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CD27126-BFBD-4375-91F5-200D3AB82D30}"/>
              </a:ext>
            </a:extLst>
          </p:cNvPr>
          <p:cNvSpPr/>
          <p:nvPr/>
        </p:nvSpPr>
        <p:spPr>
          <a:xfrm>
            <a:off x="1811470" y="620987"/>
            <a:ext cx="9318810" cy="3341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MX" sz="2400" b="1" dirty="0">
                <a:latin typeface="Sagona ExtraLight" panose="020B0604020202020204" pitchFamily="18" charset="0"/>
              </a:rPr>
              <a:t>E</a:t>
            </a:r>
            <a:r>
              <a:rPr lang="es-MX" sz="1600" b="1" dirty="0">
                <a:latin typeface="Sagona ExtraLight" panose="020B0604020202020204" pitchFamily="18" charset="0"/>
              </a:rPr>
              <a:t>l quinto fruto del Espíritu es la Fidelidad.-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MX" sz="1600" b="1" dirty="0">
                <a:latin typeface="Sagona ExtraLight" panose="020B0604020202020204" pitchFamily="18" charset="0"/>
              </a:rPr>
              <a:t>La fidelidad es la expresión dinámica </a:t>
            </a:r>
            <a:r>
              <a:rPr lang="es-MX" sz="1600" b="1" dirty="0" err="1">
                <a:latin typeface="Sagona ExtraLight" panose="020B0604020202020204" pitchFamily="18" charset="0"/>
              </a:rPr>
              <a:t>ee</a:t>
            </a:r>
            <a:r>
              <a:rPr lang="es-MX" sz="1600" b="1" dirty="0">
                <a:latin typeface="Sagona ExtraLight" panose="020B0604020202020204" pitchFamily="18" charset="0"/>
              </a:rPr>
              <a:t> la mansedumbre. Es la diaria oblación de nosotros mismos y nuestros actos a Dios por compasión a los demás, en especial al servicio de sus necesidades concretas. Se sirve a Dios sin necesidad de hacer hincapié en lo que Dios u otros harán por nosotros, y se insiste en dar sin pensar en retribución alguna. Nuestra necesidad ordinaria de afirmación está viniendo de un nuevo lugar: la creciente convicción de ser amado por Dios que en gran medida reduce el deseo de recibir aprobación humana.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s-MX" sz="1600" b="1" dirty="0">
              <a:latin typeface="Sagona ExtraLight" panose="020B06040202020202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F62EB39-6F06-490E-B84F-203102D6C010}"/>
              </a:ext>
            </a:extLst>
          </p:cNvPr>
          <p:cNvSpPr/>
          <p:nvPr/>
        </p:nvSpPr>
        <p:spPr>
          <a:xfrm>
            <a:off x="5227320" y="5448559"/>
            <a:ext cx="5765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1200"/>
              </a:spcBef>
            </a:pPr>
            <a:r>
              <a:rPr lang="es-MX" sz="1600" b="1" dirty="0">
                <a:latin typeface="Sagona ExtraLight" panose="020B0604020202020204" pitchFamily="18" charset="0"/>
              </a:rPr>
              <a:t>Thomas Keating, </a:t>
            </a:r>
            <a:r>
              <a:rPr lang="es-MX" sz="1600" b="1" i="1" dirty="0">
                <a:latin typeface="Sagona ExtraLight" panose="020B0604020202020204" pitchFamily="18" charset="0"/>
              </a:rPr>
              <a:t>Frutos y dones del Espíritu Santo, Cap. 2.</a:t>
            </a:r>
            <a:endParaRPr lang="en-US" sz="1200" b="1" i="1" dirty="0">
              <a:latin typeface="Sagona ExtraLight" panose="020B0604020202020204" pitchFamily="18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12EDD0D-445A-4A2C-8531-7971ABF626F2}"/>
              </a:ext>
            </a:extLst>
          </p:cNvPr>
          <p:cNvGrpSpPr/>
          <p:nvPr/>
        </p:nvGrpSpPr>
        <p:grpSpPr>
          <a:xfrm>
            <a:off x="1826710" y="5918199"/>
            <a:ext cx="9405170" cy="576729"/>
            <a:chOff x="1978660" y="5730240"/>
            <a:chExt cx="9410700" cy="746760"/>
          </a:xfrm>
        </p:grpSpPr>
        <p:pic>
          <p:nvPicPr>
            <p:cNvPr id="2050" name="Picture 2" descr="Bagas, Frutas, Comida, Amora Silvestre, Amoras">
              <a:extLst>
                <a:ext uri="{FF2B5EF4-FFF2-40B4-BE49-F238E27FC236}">
                  <a16:creationId xmlns:a16="http://schemas.microsoft.com/office/drawing/2014/main" id="{BEF6A721-309C-43FB-B658-EE4E65B51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8660" y="573024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Bagas, Frutas, Comida, Amora Silvestre, Amoras">
              <a:extLst>
                <a:ext uri="{FF2B5EF4-FFF2-40B4-BE49-F238E27FC236}">
                  <a16:creationId xmlns:a16="http://schemas.microsoft.com/office/drawing/2014/main" id="{856F7586-A0C5-4D40-99A9-226C441597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860" y="573532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Bagas, Frutas, Comida, Amora Silvestre, Amoras">
              <a:extLst>
                <a:ext uri="{FF2B5EF4-FFF2-40B4-BE49-F238E27FC236}">
                  <a16:creationId xmlns:a16="http://schemas.microsoft.com/office/drawing/2014/main" id="{4247BF0C-F8F3-415B-A554-B4FC546BE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0" y="574548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Bagas, Frutas, Comida, Amora Silvestre, Amoras">
              <a:extLst>
                <a:ext uri="{FF2B5EF4-FFF2-40B4-BE49-F238E27FC236}">
                  <a16:creationId xmlns:a16="http://schemas.microsoft.com/office/drawing/2014/main" id="{0D63C0DB-1DD9-446F-9869-D437B592FA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260" y="574040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Bagas, Frutas, Comida, Amora Silvestre, Amoras">
              <a:extLst>
                <a:ext uri="{FF2B5EF4-FFF2-40B4-BE49-F238E27FC236}">
                  <a16:creationId xmlns:a16="http://schemas.microsoft.com/office/drawing/2014/main" id="{9D5B1A08-29FE-4709-A981-5FAE15C26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3460" y="574548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Bagas, Frutas, Comida, Amora Silvestre, Amoras">
              <a:extLst>
                <a:ext uri="{FF2B5EF4-FFF2-40B4-BE49-F238E27FC236}">
                  <a16:creationId xmlns:a16="http://schemas.microsoft.com/office/drawing/2014/main" id="{DC94E83F-6310-4705-AC53-A4CB930BB0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4580" y="575564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Bagas, Frutas, Comida, Amora Silvestre, Amoras">
              <a:extLst>
                <a:ext uri="{FF2B5EF4-FFF2-40B4-BE49-F238E27FC236}">
                  <a16:creationId xmlns:a16="http://schemas.microsoft.com/office/drawing/2014/main" id="{F0FEDEC2-D133-4E5B-AA92-9C213877C6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0620" y="575056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42100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nie Vektor abstrakten Hintergrund - Download Kostenlos Vector ...">
            <a:extLst>
              <a:ext uri="{FF2B5EF4-FFF2-40B4-BE49-F238E27FC236}">
                <a16:creationId xmlns:a16="http://schemas.microsoft.com/office/drawing/2014/main" id="{C2FCED8C-4BC7-4C4C-B0EC-EE465F652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620988"/>
            <a:ext cx="12049760" cy="623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E750DC3C-BC0C-46D7-8CA7-6AF2346DD297}"/>
              </a:ext>
            </a:extLst>
          </p:cNvPr>
          <p:cNvPicPr/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" y="225107"/>
            <a:ext cx="1381760" cy="138017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CD27126-BFBD-4375-91F5-200D3AB82D30}"/>
              </a:ext>
            </a:extLst>
          </p:cNvPr>
          <p:cNvSpPr/>
          <p:nvPr/>
        </p:nvSpPr>
        <p:spPr>
          <a:xfrm>
            <a:off x="1811470" y="620987"/>
            <a:ext cx="9318810" cy="2449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MX" sz="2400" b="1" dirty="0">
                <a:latin typeface="Sagona ExtraLight" panose="020B0604020202020204" pitchFamily="18" charset="0"/>
              </a:rPr>
              <a:t>O</a:t>
            </a:r>
            <a:r>
              <a:rPr lang="es-MX" sz="1600" b="1" dirty="0">
                <a:latin typeface="Sagona ExtraLight" panose="020B0604020202020204" pitchFamily="18" charset="0"/>
              </a:rPr>
              <a:t> </a:t>
            </a:r>
            <a:r>
              <a:rPr lang="pt-BR" sz="1600" b="1" dirty="0">
                <a:latin typeface="Sagona ExtraLight" panose="020B0604020202020204" pitchFamily="18" charset="0"/>
              </a:rPr>
              <a:t>quinto fruto do Espírito é a Fidelidade. A Fidelidade é a expressão dinâmica da mansidão. É a oblação diária de nós mesmos e de todas as nossas ações para  Deus, por compaixão pelos outros, em especial no serviço de suas necessidades concretas.  É servir a Deus sem ficar pensando no que Deus ou os outros farão por nós e perseverar em dar sem pensar em nenhuma retribuição. Nossa necessidade normal de afirmação está vindo de um  novo lugar: da crescente convicção de ser amado por Deus, o  que reduz, grandemente, o desejo de receber aprovação humana.</a:t>
            </a:r>
            <a:endParaRPr lang="es-MX" sz="1600" b="1" dirty="0">
              <a:latin typeface="Sagona ExtraLight" panose="020B06040202020202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F62EB39-6F06-490E-B84F-203102D6C010}"/>
              </a:ext>
            </a:extLst>
          </p:cNvPr>
          <p:cNvSpPr/>
          <p:nvPr/>
        </p:nvSpPr>
        <p:spPr>
          <a:xfrm>
            <a:off x="5227320" y="5448559"/>
            <a:ext cx="5765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1200"/>
              </a:spcBef>
            </a:pPr>
            <a:r>
              <a:rPr lang="es-MX" sz="1600" b="1" dirty="0">
                <a:latin typeface="Sagona ExtraLight" panose="020B0604020202020204" pitchFamily="18" charset="0"/>
              </a:rPr>
              <a:t>Thomas Keating, </a:t>
            </a:r>
            <a:r>
              <a:rPr lang="es-MX" sz="1600" b="1" i="1" dirty="0">
                <a:latin typeface="Sagona ExtraLight" panose="020B0604020202020204" pitchFamily="18" charset="0"/>
              </a:rPr>
              <a:t>Frutos y dones del Espíritu Santo, Cap. 2.</a:t>
            </a:r>
            <a:endParaRPr lang="en-US" sz="1200" b="1" i="1" dirty="0">
              <a:latin typeface="Sagona ExtraLight" panose="020B0604020202020204" pitchFamily="18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12EDD0D-445A-4A2C-8531-7971ABF626F2}"/>
              </a:ext>
            </a:extLst>
          </p:cNvPr>
          <p:cNvGrpSpPr/>
          <p:nvPr/>
        </p:nvGrpSpPr>
        <p:grpSpPr>
          <a:xfrm>
            <a:off x="1826710" y="5918199"/>
            <a:ext cx="9405170" cy="576729"/>
            <a:chOff x="1978660" y="5730240"/>
            <a:chExt cx="9410700" cy="746760"/>
          </a:xfrm>
        </p:grpSpPr>
        <p:pic>
          <p:nvPicPr>
            <p:cNvPr id="2050" name="Picture 2" descr="Bagas, Frutas, Comida, Amora Silvestre, Amoras">
              <a:extLst>
                <a:ext uri="{FF2B5EF4-FFF2-40B4-BE49-F238E27FC236}">
                  <a16:creationId xmlns:a16="http://schemas.microsoft.com/office/drawing/2014/main" id="{BEF6A721-309C-43FB-B658-EE4E65B51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8660" y="573024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Bagas, Frutas, Comida, Amora Silvestre, Amoras">
              <a:extLst>
                <a:ext uri="{FF2B5EF4-FFF2-40B4-BE49-F238E27FC236}">
                  <a16:creationId xmlns:a16="http://schemas.microsoft.com/office/drawing/2014/main" id="{856F7586-A0C5-4D40-99A9-226C441597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860" y="573532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Bagas, Frutas, Comida, Amora Silvestre, Amoras">
              <a:extLst>
                <a:ext uri="{FF2B5EF4-FFF2-40B4-BE49-F238E27FC236}">
                  <a16:creationId xmlns:a16="http://schemas.microsoft.com/office/drawing/2014/main" id="{4247BF0C-F8F3-415B-A554-B4FC546BE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0" y="574548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Bagas, Frutas, Comida, Amora Silvestre, Amoras">
              <a:extLst>
                <a:ext uri="{FF2B5EF4-FFF2-40B4-BE49-F238E27FC236}">
                  <a16:creationId xmlns:a16="http://schemas.microsoft.com/office/drawing/2014/main" id="{0D63C0DB-1DD9-446F-9869-D437B592FA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260" y="574040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Bagas, Frutas, Comida, Amora Silvestre, Amoras">
              <a:extLst>
                <a:ext uri="{FF2B5EF4-FFF2-40B4-BE49-F238E27FC236}">
                  <a16:creationId xmlns:a16="http://schemas.microsoft.com/office/drawing/2014/main" id="{9D5B1A08-29FE-4709-A981-5FAE15C26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3460" y="574548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Bagas, Frutas, Comida, Amora Silvestre, Amoras">
              <a:extLst>
                <a:ext uri="{FF2B5EF4-FFF2-40B4-BE49-F238E27FC236}">
                  <a16:creationId xmlns:a16="http://schemas.microsoft.com/office/drawing/2014/main" id="{DC94E83F-6310-4705-AC53-A4CB930BB0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4580" y="575564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Bagas, Frutas, Comida, Amora Silvestre, Amoras">
              <a:extLst>
                <a:ext uri="{FF2B5EF4-FFF2-40B4-BE49-F238E27FC236}">
                  <a16:creationId xmlns:a16="http://schemas.microsoft.com/office/drawing/2014/main" id="{F0FEDEC2-D133-4E5B-AA92-9C213877C6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0620" y="5750560"/>
              <a:ext cx="1348740" cy="72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8124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nie Vektor abstrakten Hintergrund - Download Kostenlos Vector ...">
            <a:extLst>
              <a:ext uri="{FF2B5EF4-FFF2-40B4-BE49-F238E27FC236}">
                <a16:creationId xmlns:a16="http://schemas.microsoft.com/office/drawing/2014/main" id="{C2FCED8C-4BC7-4C4C-B0EC-EE465F652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641075"/>
            <a:ext cx="12049760" cy="623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E750DC3C-BC0C-46D7-8CA7-6AF2346DD297}"/>
              </a:ext>
            </a:extLst>
          </p:cNvPr>
          <p:cNvPicPr/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" y="225107"/>
            <a:ext cx="1381760" cy="138017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CD27126-BFBD-4375-91F5-200D3AB82D30}"/>
              </a:ext>
            </a:extLst>
          </p:cNvPr>
          <p:cNvSpPr/>
          <p:nvPr/>
        </p:nvSpPr>
        <p:spPr>
          <a:xfrm>
            <a:off x="1811469" y="984041"/>
            <a:ext cx="2852810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MX" sz="2400" b="1" i="1" dirty="0">
                <a:latin typeface="Sagona ExtraLight" panose="020B0604020202020204" pitchFamily="18" charset="0"/>
              </a:rPr>
              <a:t>Frutos del Espíritu</a:t>
            </a:r>
            <a:endParaRPr lang="es-MX" sz="1600" b="1" i="1" dirty="0">
              <a:latin typeface="Sagona ExtraLight" panose="020B0604020202020204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Amor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Alegría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Paz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 Magnanimidad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Afabilidad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Bondad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Confianza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Mansedumbre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 err="1">
                <a:latin typeface="Sagona ExtraLight" panose="020B0604020202020204" pitchFamily="18" charset="0"/>
              </a:rPr>
              <a:t>Temperanza</a:t>
            </a:r>
            <a:endParaRPr lang="es-MX" sz="1600" b="1" i="1" dirty="0">
              <a:latin typeface="Sagona ExtraLight" panose="020B06040202020202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E715EDF-B5ED-4250-A25E-D48B9B719ED6}"/>
              </a:ext>
            </a:extLst>
          </p:cNvPr>
          <p:cNvSpPr txBox="1"/>
          <p:nvPr/>
        </p:nvSpPr>
        <p:spPr>
          <a:xfrm>
            <a:off x="5981027" y="6348892"/>
            <a:ext cx="5679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200" dirty="0">
                <a:hlinkClick r:id="rId4"/>
              </a:rPr>
              <a:t>https://www.artfinder.com/art/sort-best_match/paginate-60/q-impressionism%20trees/</a:t>
            </a:r>
            <a:endParaRPr lang="es-MX" sz="1200" dirty="0"/>
          </a:p>
          <a:p>
            <a:pPr algn="r"/>
            <a:r>
              <a:rPr lang="es-MX" sz="1200" dirty="0"/>
              <a:t>Maja </a:t>
            </a:r>
            <a:r>
              <a:rPr lang="es-MX" sz="1200" dirty="0" err="1"/>
              <a:t>Grecic</a:t>
            </a:r>
            <a:r>
              <a:rPr lang="es-MX" sz="1200" dirty="0"/>
              <a:t>, </a:t>
            </a:r>
            <a:r>
              <a:rPr lang="es-MX" sz="1200" dirty="0" err="1"/>
              <a:t>Watercolour</a:t>
            </a:r>
            <a:endParaRPr lang="es-MX" sz="1200" dirty="0"/>
          </a:p>
        </p:txBody>
      </p:sp>
      <p:pic>
        <p:nvPicPr>
          <p:cNvPr id="1028" name="Picture 4" descr="Results for &amp;quot;impressionism trees&amp;quot; in art | Artfinder">
            <a:extLst>
              <a:ext uri="{FF2B5EF4-FFF2-40B4-BE49-F238E27FC236}">
                <a16:creationId xmlns:a16="http://schemas.microsoft.com/office/drawing/2014/main" id="{5B4F5C58-BF83-4B13-8488-583344AAF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073" y="1342238"/>
            <a:ext cx="3410616" cy="489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D99FE95-8D0B-40E6-AC30-FBC96A1702FA}"/>
              </a:ext>
            </a:extLst>
          </p:cNvPr>
          <p:cNvSpPr/>
          <p:nvPr/>
        </p:nvSpPr>
        <p:spPr>
          <a:xfrm>
            <a:off x="4886121" y="999083"/>
            <a:ext cx="285281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MX" sz="2400" b="1" i="1" dirty="0">
                <a:latin typeface="Sagona ExtraLight" panose="020B0604020202020204" pitchFamily="18" charset="0"/>
              </a:rPr>
              <a:t>Dones del Espíritu</a:t>
            </a:r>
            <a:endParaRPr lang="es-MX" sz="1600" b="1" i="1" dirty="0">
              <a:latin typeface="Sagona ExtraLight" panose="020B0604020202020204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Sabiduría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Inteligencia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Consejo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Fortaleza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Ciencia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 dirty="0">
                <a:latin typeface="Sagona ExtraLight" panose="020B0604020202020204" pitchFamily="18" charset="0"/>
              </a:rPr>
              <a:t>Temor de Dios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600" b="1" i="1">
                <a:latin typeface="Sagona ExtraLight" panose="020B0604020202020204" pitchFamily="18" charset="0"/>
              </a:rPr>
              <a:t>Piedad</a:t>
            </a:r>
            <a:endParaRPr lang="es-MX" sz="1600" b="1" i="1" dirty="0">
              <a:latin typeface="Sagona ExtraLight" panose="020B0604020202020204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s-MX" sz="1600" b="1" i="1" dirty="0">
              <a:latin typeface="Sagona ExtraLight" panose="020B0604020202020204" pitchFamily="18" charset="0"/>
            </a:endParaRPr>
          </a:p>
          <a:p>
            <a:pPr>
              <a:spcBef>
                <a:spcPts val="600"/>
              </a:spcBef>
            </a:pPr>
            <a:endParaRPr lang="es-MX" sz="1600" b="1" i="1" dirty="0">
              <a:latin typeface="Sagona ExtraLight" panose="020B0604020202020204" pitchFamily="18" charset="0"/>
            </a:endParaRPr>
          </a:p>
          <a:p>
            <a:pPr>
              <a:spcBef>
                <a:spcPts val="600"/>
              </a:spcBef>
            </a:pPr>
            <a:endParaRPr lang="es-MX" sz="1600" b="1" i="1" dirty="0">
              <a:latin typeface="Sagona ExtraLight" panose="020B06040202020202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C5B4115-FF6D-4E4F-8CDF-94DF690F5A2D}"/>
              </a:ext>
            </a:extLst>
          </p:cNvPr>
          <p:cNvSpPr/>
          <p:nvPr/>
        </p:nvSpPr>
        <p:spPr>
          <a:xfrm>
            <a:off x="1877782" y="4744995"/>
            <a:ext cx="10164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s-MX" sz="1200" b="1" dirty="0">
                <a:latin typeface="Sagona ExtraLight" panose="020B0604020202020204" pitchFamily="18" charset="0"/>
              </a:rPr>
              <a:t>Gal 5. 22-23</a:t>
            </a:r>
            <a:endParaRPr lang="en-US" sz="1050" b="1" i="1" dirty="0">
              <a:latin typeface="Sagona ExtraLight" panose="020B0604020202020204" pitchFamily="18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444EF78-B0F6-4A43-B960-CA9CE1FBA20D}"/>
              </a:ext>
            </a:extLst>
          </p:cNvPr>
          <p:cNvSpPr/>
          <p:nvPr/>
        </p:nvSpPr>
        <p:spPr>
          <a:xfrm>
            <a:off x="5117334" y="4729615"/>
            <a:ext cx="10164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s-MX" sz="1200" b="1" dirty="0">
                <a:latin typeface="Sagona ExtraLight" panose="020B0604020202020204" pitchFamily="18" charset="0"/>
              </a:rPr>
              <a:t>Is 11. 2</a:t>
            </a:r>
            <a:endParaRPr lang="en-US" sz="1050" b="1" i="1" dirty="0">
              <a:latin typeface="Sagona ExtraLight" panose="020B0604020202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019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704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Sagona ExtraLight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ACTIS Fernando     TERNIUM [MX]</dc:creator>
  <cp:lastModifiedBy>Patricia Jacobs</cp:lastModifiedBy>
  <cp:revision>351</cp:revision>
  <dcterms:created xsi:type="dcterms:W3CDTF">2020-04-05T22:43:45Z</dcterms:created>
  <dcterms:modified xsi:type="dcterms:W3CDTF">2022-06-20T22:33:48Z</dcterms:modified>
</cp:coreProperties>
</file>