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7" r:id="rId6"/>
    <p:sldId id="294" r:id="rId7"/>
    <p:sldId id="313" r:id="rId8"/>
    <p:sldId id="314" r:id="rId9"/>
    <p:sldId id="316" r:id="rId10"/>
    <p:sldId id="317" r:id="rId11"/>
    <p:sldId id="318" r:id="rId12"/>
    <p:sldId id="319" r:id="rId13"/>
    <p:sldId id="32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26"/>
    <p:restoredTop sz="94660"/>
  </p:normalViewPr>
  <p:slideViewPr>
    <p:cSldViewPr snapToGrid="0">
      <p:cViewPr varScale="1">
        <p:scale>
          <a:sx n="109" d="100"/>
          <a:sy n="109" d="100"/>
        </p:scale>
        <p:origin x="11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66FBA8-138A-4BB5-B4EC-2BCCE8989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44F968-C451-44AD-8C96-E6377EF31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805418-81D9-4061-B5EE-974573247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0D20-C709-4C14-8541-DC0D7CCF4FA8}" type="datetimeFigureOut">
              <a:rPr lang="en-US" smtClean="0"/>
              <a:t>5/15/25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21D3FE-2EEB-45D2-85E6-0A6708D74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D46189-1DBD-4544-832D-E418868D1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9D1C-A5A8-4073-A9E0-18BD2304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85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3D2A0C-C278-4C66-B7CB-6757D520D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95437F-4738-49ED-8110-6AB6CF9BA0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53F2ED-6CEE-4655-98DF-94456EBBF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0D20-C709-4C14-8541-DC0D7CCF4FA8}" type="datetimeFigureOut">
              <a:rPr lang="en-US" smtClean="0"/>
              <a:t>5/15/25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78A35-08E4-4F25-A83F-B02C6A70E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F205EC-8B3D-470C-91E6-28CD0753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9D1C-A5A8-4073-A9E0-18BD2304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1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C5E8900-75EF-48DC-8A6A-FC2E31F1D0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628ACA-92DD-4A72-8B54-233D6C22B7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26FB54-FB0C-4951-9651-B2BA36963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0D20-C709-4C14-8541-DC0D7CCF4FA8}" type="datetimeFigureOut">
              <a:rPr lang="en-US" smtClean="0"/>
              <a:t>5/15/25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D1D58C-CFD5-4786-A607-F14CA58EB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212EA1-1F1A-42A4-AABF-FBEBE639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9D1C-A5A8-4073-A9E0-18BD2304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86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EBE821-42B5-408C-BA8D-8E6ECD0AB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50E1AD-D821-4E20-B2A1-E60BF572C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6DC095-958E-4002-A3A6-9D8C86A28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0D20-C709-4C14-8541-DC0D7CCF4FA8}" type="datetimeFigureOut">
              <a:rPr lang="en-US" smtClean="0"/>
              <a:t>5/15/25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C74D5D-80FE-413E-8B99-3DF665857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4C1A37-808B-473B-8AB0-7D56C9DDC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9D1C-A5A8-4073-A9E0-18BD2304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6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372236-A075-4698-A98A-82447E98F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594CDD-91CB-4AA8-ABE6-D2FF35FAB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7F981F-2626-47C0-998B-741F94FCE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0D20-C709-4C14-8541-DC0D7CCF4FA8}" type="datetimeFigureOut">
              <a:rPr lang="en-US" smtClean="0"/>
              <a:t>5/15/25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F9BE5-29D1-4F05-A38F-1FADA01BD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4837C9-3928-4A07-8250-A5526A493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9D1C-A5A8-4073-A9E0-18BD2304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91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AC0879-3A90-4AE9-9236-1390F9B91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AEB358-D7C6-4A50-A74F-BDB634C51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D550EE3-FAA8-4F3C-AA1A-8B5F2537B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E5AE91-8FB2-42A1-98E5-E78C7DDE1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0D20-C709-4C14-8541-DC0D7CCF4FA8}" type="datetimeFigureOut">
              <a:rPr lang="en-US" smtClean="0"/>
              <a:t>5/15/25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B10AC0-9F17-462F-9287-DBAED0C07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64FBE6-2151-465C-8250-5F67BCA95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9D1C-A5A8-4073-A9E0-18BD2304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00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46015D-0A84-4A63-BB78-549DE69FC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FED7C2-B81E-4A4B-ABF9-A7D4D9117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18D0E3-2799-4786-AE2D-D79D7D1107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5BA0630-09EA-49D7-A9C2-D27368F7CB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8878F39-8EB8-4DEA-93CA-A28C15991B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1045E2D-0BED-413F-B9A2-2063E9AEC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0D20-C709-4C14-8541-DC0D7CCF4FA8}" type="datetimeFigureOut">
              <a:rPr lang="en-US" smtClean="0"/>
              <a:t>5/15/25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9514E21-C4BF-4CFC-BE77-431884B89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098A463-88EB-47A4-9771-EBC123E62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9D1C-A5A8-4073-A9E0-18BD2304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33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FACBED-F641-4795-B0DC-16CB409EC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9D2CA10-3A7E-4283-94DB-69BA5C2A1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0D20-C709-4C14-8541-DC0D7CCF4FA8}" type="datetimeFigureOut">
              <a:rPr lang="en-US" smtClean="0"/>
              <a:t>5/15/25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9CD016C-3C8A-4526-A5A4-C610FE2F3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37506B0-9334-4F2D-813E-F99473EA5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9D1C-A5A8-4073-A9E0-18BD2304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79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2207265-8340-4642-B0BA-E9B0F03DB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0D20-C709-4C14-8541-DC0D7CCF4FA8}" type="datetimeFigureOut">
              <a:rPr lang="en-US" smtClean="0"/>
              <a:t>5/15/25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B372355-2966-489D-8FA9-581B90D30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DCDCAAB-DD5A-46EE-8CB4-1BBF1BC62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9D1C-A5A8-4073-A9E0-18BD2304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20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65A326-BA95-45AC-A88A-2B50E510F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06AFA8-BB87-4C2F-B441-44FDE7ACE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2E37B8-CCDC-4001-ADA8-C5E14682F3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24AE64-C708-44D5-BE90-04D8BC559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0D20-C709-4C14-8541-DC0D7CCF4FA8}" type="datetimeFigureOut">
              <a:rPr lang="en-US" smtClean="0"/>
              <a:t>5/15/25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A5D9C2-E047-40E4-A163-9EF0F1A6F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2C3032-5AE7-4180-A771-6954BC404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9D1C-A5A8-4073-A9E0-18BD2304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03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979271-5A0E-4C2C-ABAD-C56F25077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F15218A-CA49-434C-A51B-355636C6B7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32128D-11D5-4E48-B024-A00EF0F95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BF03FD-D080-4F88-8C2B-0759A5DB2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0D20-C709-4C14-8541-DC0D7CCF4FA8}" type="datetimeFigureOut">
              <a:rPr lang="en-US" smtClean="0"/>
              <a:t>5/15/25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CC3ECA-C134-4868-81DD-3F9B96957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747F33-0064-44A2-9588-D865CC77E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9D1C-A5A8-4073-A9E0-18BD2304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6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B51B965-28AA-4781-9834-33AF880CD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B991FC1-6D8D-452F-B457-41C7AF81A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C477EE-C004-44B1-8545-FCCB417498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30D20-C709-4C14-8541-DC0D7CCF4FA8}" type="datetimeFigureOut">
              <a:rPr lang="en-US" smtClean="0"/>
              <a:t>5/15/25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8846C8-E6BE-45C1-A628-D27223726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E9E206-2FAE-4C5A-8730-727AE01C4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09D1C-A5A8-4073-A9E0-18BD2304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4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nie Vektor abstrakten Hintergrund - Download Kostenlos Vector ...">
            <a:extLst>
              <a:ext uri="{FF2B5EF4-FFF2-40B4-BE49-F238E27FC236}">
                <a16:creationId xmlns:a16="http://schemas.microsoft.com/office/drawing/2014/main" id="{C2FCED8C-4BC7-4C4C-B0EC-EE465F652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9" y="615908"/>
            <a:ext cx="12049760" cy="62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E750DC3C-BC0C-46D7-8CA7-6AF2346DD297}"/>
              </a:ext>
            </a:extLst>
          </p:cNvPr>
          <p:cNvPicPr/>
          <p:nvPr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0" y="225107"/>
            <a:ext cx="1381760" cy="1380173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8CD27126-BFBD-4375-91F5-200D3AB82D30}"/>
              </a:ext>
            </a:extLst>
          </p:cNvPr>
          <p:cNvSpPr/>
          <p:nvPr/>
        </p:nvSpPr>
        <p:spPr>
          <a:xfrm>
            <a:off x="1965531" y="555361"/>
            <a:ext cx="397806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_tradnl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Unidos en Oración </a:t>
            </a:r>
            <a:r>
              <a:rPr lang="es-ES_tradnl" sz="36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Centrante</a:t>
            </a:r>
            <a:endParaRPr lang="es-ES_tradnl" sz="3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600"/>
              </a:spcBef>
            </a:pPr>
            <a:endParaRPr lang="en-US" sz="3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17 mayo 2025</a:t>
            </a:r>
            <a:endParaRPr lang="pt-BR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600"/>
              </a:spcBef>
            </a:pPr>
            <a:endParaRPr lang="pt-BR" sz="24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600"/>
              </a:spcBef>
            </a:pPr>
            <a:endParaRPr lang="pt-BR" sz="24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600"/>
              </a:spcBef>
            </a:pPr>
            <a:endParaRPr lang="pt-BR" sz="24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600"/>
              </a:spcBef>
            </a:pPr>
            <a:endParaRPr lang="pt-BR" sz="24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600"/>
              </a:spcBef>
            </a:pPr>
            <a:endParaRPr lang="pt-BR" sz="24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600"/>
              </a:spcBef>
            </a:pPr>
            <a:endParaRPr lang="pt-BR" sz="24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AutoShape 2" descr="Sirve este imagen? Me hace pensar en el ancho de la mano, como dice el pasaje">
            <a:extLst>
              <a:ext uri="{FF2B5EF4-FFF2-40B4-BE49-F238E27FC236}">
                <a16:creationId xmlns:a16="http://schemas.microsoft.com/office/drawing/2014/main" id="{AED51269-817E-40E7-8036-44EB85B804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E163282-813F-44E6-A248-7A6E69759050}"/>
              </a:ext>
            </a:extLst>
          </p:cNvPr>
          <p:cNvSpPr txBox="1"/>
          <p:nvPr/>
        </p:nvSpPr>
        <p:spPr>
          <a:xfrm>
            <a:off x="8447316" y="6226353"/>
            <a:ext cx="34442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http://www.ctksb.org/what-we-do</a:t>
            </a:r>
          </a:p>
        </p:txBody>
      </p:sp>
      <p:pic>
        <p:nvPicPr>
          <p:cNvPr id="1026" name="Picture 2" descr="Core Values — Christ the King">
            <a:extLst>
              <a:ext uri="{FF2B5EF4-FFF2-40B4-BE49-F238E27FC236}">
                <a16:creationId xmlns:a16="http://schemas.microsoft.com/office/drawing/2014/main" id="{246213C5-22AC-5B82-F021-5D466F666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17" y="417434"/>
            <a:ext cx="3317557" cy="57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861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E2DC4-D116-A82C-332D-771DF8473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B3C48E7C-CB08-9AB6-CEE1-D3BB50CA561B}"/>
              </a:ext>
            </a:extLst>
          </p:cNvPr>
          <p:cNvPicPr/>
          <p:nvPr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77" y="0"/>
            <a:ext cx="1381760" cy="1380173"/>
          </a:xfrm>
          <a:prstGeom prst="rect">
            <a:avLst/>
          </a:prstGeom>
        </p:spPr>
      </p:pic>
      <p:sp>
        <p:nvSpPr>
          <p:cNvPr id="7" name="AutoShape 2" descr="Sirve este imagen? Me hace pensar en el ancho de la mano, como dice el pasaje">
            <a:extLst>
              <a:ext uri="{FF2B5EF4-FFF2-40B4-BE49-F238E27FC236}">
                <a16:creationId xmlns:a16="http://schemas.microsoft.com/office/drawing/2014/main" id="{3BE15667-1E62-0E14-DB0E-3AB61735BD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2323D4-C96D-83B3-1756-022553EF90D6}"/>
              </a:ext>
            </a:extLst>
          </p:cNvPr>
          <p:cNvSpPr txBox="1"/>
          <p:nvPr/>
        </p:nvSpPr>
        <p:spPr>
          <a:xfrm>
            <a:off x="8447316" y="6226353"/>
            <a:ext cx="34442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http://www.ctksb.org/what-we-do</a:t>
            </a:r>
          </a:p>
        </p:txBody>
      </p:sp>
      <p:pic>
        <p:nvPicPr>
          <p:cNvPr id="8" name="Picture 2" descr="Core Values — Christ the King">
            <a:extLst>
              <a:ext uri="{FF2B5EF4-FFF2-40B4-BE49-F238E27FC236}">
                <a16:creationId xmlns:a16="http://schemas.microsoft.com/office/drawing/2014/main" id="{11A136B0-BE02-52D9-BD56-267D3F68F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17" y="417434"/>
            <a:ext cx="3317557" cy="57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8E6D9019-FB5E-A553-80DF-BB2CE049653B}"/>
              </a:ext>
            </a:extLst>
          </p:cNvPr>
          <p:cNvSpPr/>
          <p:nvPr/>
        </p:nvSpPr>
        <p:spPr>
          <a:xfrm>
            <a:off x="427126" y="354648"/>
            <a:ext cx="7790861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AR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pt-BR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Leitura diária, </a:t>
            </a:r>
            <a:r>
              <a:rPr lang="pt-BR" sz="28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Mayo</a:t>
            </a:r>
            <a:r>
              <a:rPr lang="pt-BR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16</a:t>
            </a:r>
            <a:endParaRPr lang="pt-BR" sz="22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ES_tradnl" noProof="0" dirty="0">
              <a:effectLst/>
              <a:latin typeface="Helvetica" pitchFamily="2" charset="0"/>
            </a:endParaRPr>
          </a:p>
          <a:p>
            <a:endParaRPr lang="es-ES_tradnl" noProof="0" dirty="0">
              <a:effectLst/>
              <a:latin typeface="Helvetica" pitchFamily="2" charset="0"/>
            </a:endParaRPr>
          </a:p>
          <a:p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A </a:t>
            </a:r>
            <a:r>
              <a:rPr lang="en-US" dirty="0" err="1">
                <a:effectLst/>
                <a:latin typeface="Helvetica" pitchFamily="2" charset="0"/>
              </a:rPr>
              <a:t>vida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espiritual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é</a:t>
            </a:r>
            <a:r>
              <a:rPr lang="en-US" dirty="0">
                <a:effectLst/>
                <a:latin typeface="Helvetica" pitchFamily="2" charset="0"/>
              </a:rPr>
              <a:t> um </a:t>
            </a:r>
            <a:r>
              <a:rPr lang="en-US" dirty="0" err="1">
                <a:effectLst/>
                <a:latin typeface="Helvetica" pitchFamily="2" charset="0"/>
              </a:rPr>
              <a:t>chamado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ao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desconhecido</a:t>
            </a:r>
            <a:r>
              <a:rPr lang="en-US" dirty="0">
                <a:effectLst/>
                <a:latin typeface="Helvetica" pitchFamily="2" charset="0"/>
              </a:rPr>
              <a:t>. Seu</a:t>
            </a:r>
          </a:p>
          <a:p>
            <a:r>
              <a:rPr lang="en-US" dirty="0" err="1">
                <a:effectLst/>
                <a:latin typeface="Helvetica" pitchFamily="2" charset="0"/>
              </a:rPr>
              <a:t>paradigma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bíblico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é</a:t>
            </a:r>
            <a:r>
              <a:rPr lang="en-US" dirty="0">
                <a:effectLst/>
                <a:latin typeface="Helvetica" pitchFamily="2" charset="0"/>
              </a:rPr>
              <a:t> o </a:t>
            </a:r>
            <a:r>
              <a:rPr lang="en-US" dirty="0" err="1">
                <a:effectLst/>
                <a:latin typeface="Helvetica" pitchFamily="2" charset="0"/>
              </a:rPr>
              <a:t>chamado</a:t>
            </a:r>
            <a:r>
              <a:rPr lang="en-US" dirty="0">
                <a:effectLst/>
                <a:latin typeface="Helvetica" pitchFamily="2" charset="0"/>
              </a:rPr>
              <a:t> de </a:t>
            </a:r>
            <a:r>
              <a:rPr lang="en-US" dirty="0" err="1">
                <a:effectLst/>
                <a:latin typeface="Helvetica" pitchFamily="2" charset="0"/>
              </a:rPr>
              <a:t>Abraão</a:t>
            </a:r>
            <a:r>
              <a:rPr lang="en-US" dirty="0">
                <a:effectLst/>
                <a:latin typeface="Helvetica" pitchFamily="2" charset="0"/>
              </a:rPr>
              <a:t>: “Deixa a casa</a:t>
            </a:r>
          </a:p>
          <a:p>
            <a:r>
              <a:rPr lang="en-US" dirty="0">
                <a:effectLst/>
                <a:latin typeface="Helvetica" pitchFamily="2" charset="0"/>
              </a:rPr>
              <a:t>de </a:t>
            </a:r>
            <a:r>
              <a:rPr lang="en-US" dirty="0" err="1">
                <a:effectLst/>
                <a:latin typeface="Helvetica" pitchFamily="2" charset="0"/>
              </a:rPr>
              <a:t>teu</a:t>
            </a:r>
            <a:r>
              <a:rPr lang="en-US" dirty="0">
                <a:effectLst/>
                <a:latin typeface="Helvetica" pitchFamily="2" charset="0"/>
              </a:rPr>
              <a:t> pai, </a:t>
            </a:r>
            <a:r>
              <a:rPr lang="en-US" dirty="0" err="1">
                <a:effectLst/>
                <a:latin typeface="Helvetica" pitchFamily="2" charset="0"/>
              </a:rPr>
              <a:t>teus</a:t>
            </a:r>
            <a:r>
              <a:rPr lang="en-US" dirty="0">
                <a:effectLst/>
                <a:latin typeface="Helvetica" pitchFamily="2" charset="0"/>
              </a:rPr>
              <a:t> amigos, </a:t>
            </a:r>
            <a:r>
              <a:rPr lang="en-US" dirty="0" err="1">
                <a:effectLst/>
                <a:latin typeface="Helvetica" pitchFamily="2" charset="0"/>
              </a:rPr>
              <a:t>parentes</a:t>
            </a:r>
            <a:r>
              <a:rPr lang="en-US" dirty="0">
                <a:effectLst/>
                <a:latin typeface="Helvetica" pitchFamily="2" charset="0"/>
              </a:rPr>
              <a:t> e </a:t>
            </a:r>
            <a:r>
              <a:rPr lang="en-US" dirty="0" err="1">
                <a:effectLst/>
                <a:latin typeface="Helvetica" pitchFamily="2" charset="0"/>
              </a:rPr>
              <a:t>propriedades</a:t>
            </a:r>
            <a:r>
              <a:rPr lang="en-US" dirty="0">
                <a:effectLst/>
                <a:latin typeface="Helvetica" pitchFamily="2" charset="0"/>
              </a:rPr>
              <a:t>, e </a:t>
            </a:r>
            <a:r>
              <a:rPr lang="en-US" dirty="0" err="1">
                <a:effectLst/>
                <a:latin typeface="Helvetica" pitchFamily="2" charset="0"/>
              </a:rPr>
              <a:t>entra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 err="1">
                <a:effectLst/>
                <a:latin typeface="Helvetica" pitchFamily="2" charset="0"/>
              </a:rPr>
              <a:t>na</a:t>
            </a:r>
            <a:r>
              <a:rPr lang="en-US" dirty="0">
                <a:effectLst/>
                <a:latin typeface="Helvetica" pitchFamily="2" charset="0"/>
              </a:rPr>
              <a:t> terra que </a:t>
            </a:r>
            <a:r>
              <a:rPr lang="en-US" dirty="0" err="1">
                <a:effectLst/>
                <a:latin typeface="Helvetica" pitchFamily="2" charset="0"/>
              </a:rPr>
              <a:t>eu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mostrarei</a:t>
            </a:r>
            <a:r>
              <a:rPr lang="en-US" dirty="0">
                <a:effectLst/>
                <a:latin typeface="Helvetica" pitchFamily="2" charset="0"/>
              </a:rPr>
              <a:t>” (</a:t>
            </a:r>
            <a:r>
              <a:rPr lang="en-US" dirty="0" err="1">
                <a:effectLst/>
                <a:latin typeface="Helvetica" pitchFamily="2" charset="0"/>
              </a:rPr>
              <a:t>Gênesis</a:t>
            </a:r>
            <a:r>
              <a:rPr lang="en-US" dirty="0">
                <a:effectLst/>
                <a:latin typeface="Helvetica" pitchFamily="2" charset="0"/>
              </a:rPr>
              <a:t> 12,1). Primeiro</a:t>
            </a:r>
          </a:p>
          <a:p>
            <a:r>
              <a:rPr lang="en-US" dirty="0">
                <a:effectLst/>
                <a:latin typeface="Helvetica" pitchFamily="2" charset="0"/>
              </a:rPr>
              <a:t>Deus </a:t>
            </a:r>
            <a:r>
              <a:rPr lang="en-US" dirty="0" err="1">
                <a:effectLst/>
                <a:latin typeface="Helvetica" pitchFamily="2" charset="0"/>
              </a:rPr>
              <a:t>nos</a:t>
            </a:r>
            <a:r>
              <a:rPr lang="en-US" dirty="0">
                <a:effectLst/>
                <a:latin typeface="Helvetica" pitchFamily="2" charset="0"/>
              </a:rPr>
              <a:t> chama a </a:t>
            </a:r>
            <a:r>
              <a:rPr lang="en-US" dirty="0" err="1">
                <a:effectLst/>
                <a:latin typeface="Helvetica" pitchFamily="2" charset="0"/>
              </a:rPr>
              <a:t>sair</a:t>
            </a:r>
            <a:r>
              <a:rPr lang="en-US" dirty="0">
                <a:effectLst/>
                <a:latin typeface="Helvetica" pitchFamily="2" charset="0"/>
              </a:rPr>
              <a:t> de </a:t>
            </a:r>
            <a:r>
              <a:rPr lang="en-US" dirty="0" err="1">
                <a:effectLst/>
                <a:latin typeface="Helvetica" pitchFamily="2" charset="0"/>
              </a:rPr>
              <a:t>nossas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formas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infantis</a:t>
            </a:r>
            <a:r>
              <a:rPr lang="en-US" dirty="0">
                <a:effectLst/>
                <a:latin typeface="Helvetica" pitchFamily="2" charset="0"/>
              </a:rPr>
              <a:t> de </a:t>
            </a:r>
            <a:r>
              <a:rPr lang="en-US" dirty="0" err="1">
                <a:effectLst/>
                <a:latin typeface="Helvetica" pitchFamily="2" charset="0"/>
              </a:rPr>
              <a:t>reagir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para </a:t>
            </a:r>
            <a:r>
              <a:rPr lang="en-US" dirty="0" err="1">
                <a:effectLst/>
                <a:latin typeface="Helvetica" pitchFamily="2" charset="0"/>
              </a:rPr>
              <a:t>entrarmos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relações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sejam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apropriadas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ao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estado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de plena </a:t>
            </a:r>
            <a:r>
              <a:rPr lang="en-US" dirty="0" err="1">
                <a:effectLst/>
                <a:latin typeface="Helvetica" pitchFamily="2" charset="0"/>
              </a:rPr>
              <a:t>consciência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egoica</a:t>
            </a:r>
            <a:r>
              <a:rPr lang="en-US" dirty="0">
                <a:effectLst/>
                <a:latin typeface="Helvetica" pitchFamily="2" charset="0"/>
              </a:rPr>
              <a:t> (</a:t>
            </a:r>
            <a:r>
              <a:rPr lang="en-US" dirty="0" err="1">
                <a:effectLst/>
                <a:latin typeface="Helvetica" pitchFamily="2" charset="0"/>
              </a:rPr>
              <a:t>surgimento</a:t>
            </a:r>
            <a:r>
              <a:rPr lang="en-US" dirty="0">
                <a:effectLst/>
                <a:latin typeface="Helvetica" pitchFamily="2" charset="0"/>
              </a:rPr>
              <a:t> total de </a:t>
            </a:r>
            <a:r>
              <a:rPr lang="en-US" dirty="0" err="1">
                <a:effectLst/>
                <a:latin typeface="Helvetica" pitchFamily="2" charset="0"/>
              </a:rPr>
              <a:t>responsabilidade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moral </a:t>
            </a:r>
            <a:r>
              <a:rPr lang="en-US" dirty="0" err="1">
                <a:effectLst/>
                <a:latin typeface="Helvetica" pitchFamily="2" charset="0"/>
              </a:rPr>
              <a:t>pelo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nosso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comportamento</a:t>
            </a:r>
            <a:r>
              <a:rPr lang="en-US" dirty="0">
                <a:effectLst/>
                <a:latin typeface="Helvetica" pitchFamily="2" charset="0"/>
              </a:rPr>
              <a:t> e</a:t>
            </a:r>
          </a:p>
          <a:p>
            <a:r>
              <a:rPr lang="en-US" dirty="0" err="1">
                <a:effectLst/>
                <a:latin typeface="Helvetica" pitchFamily="2" charset="0"/>
              </a:rPr>
              <a:t>relações</a:t>
            </a:r>
            <a:r>
              <a:rPr lang="en-US" dirty="0">
                <a:effectLst/>
                <a:latin typeface="Helvetica" pitchFamily="2" charset="0"/>
              </a:rPr>
              <a:t>). Uma </a:t>
            </a:r>
            <a:r>
              <a:rPr lang="en-US" dirty="0" err="1">
                <a:effectLst/>
                <a:latin typeface="Helvetica" pitchFamily="2" charset="0"/>
              </a:rPr>
              <a:t>vez</a:t>
            </a:r>
            <a:r>
              <a:rPr lang="en-US" dirty="0">
                <a:effectLst/>
                <a:latin typeface="Helvetica" pitchFamily="2" charset="0"/>
              </a:rPr>
              <a:t>, </a:t>
            </a:r>
            <a:r>
              <a:rPr lang="en-US" dirty="0" err="1">
                <a:effectLst/>
                <a:latin typeface="Helvetica" pitchFamily="2" charset="0"/>
              </a:rPr>
              <a:t>porém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isto</a:t>
            </a:r>
            <a:r>
              <a:rPr lang="en-US" dirty="0">
                <a:effectLst/>
                <a:latin typeface="Helvetica" pitchFamily="2" charset="0"/>
              </a:rPr>
              <a:t> se </a:t>
            </a:r>
            <a:r>
              <a:rPr lang="en-US" dirty="0" err="1">
                <a:effectLst/>
                <a:latin typeface="Helvetica" pitchFamily="2" charset="0"/>
              </a:rPr>
              <a:t>estabilize</a:t>
            </a:r>
            <a:r>
              <a:rPr lang="en-US" dirty="0">
                <a:effectLst/>
                <a:latin typeface="Helvetica" pitchFamily="2" charset="0"/>
              </a:rPr>
              <a:t>, </a:t>
            </a:r>
            <a:r>
              <a:rPr lang="en-US" dirty="0" err="1">
                <a:effectLst/>
                <a:latin typeface="Helvetica" pitchFamily="2" charset="0"/>
              </a:rPr>
              <a:t>não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 err="1">
                <a:effectLst/>
                <a:latin typeface="Helvetica" pitchFamily="2" charset="0"/>
              </a:rPr>
              <a:t>temos</a:t>
            </a:r>
            <a:r>
              <a:rPr lang="en-US" dirty="0">
                <a:effectLst/>
                <a:latin typeface="Helvetica" pitchFamily="2" charset="0"/>
              </a:rPr>
              <a:t> a </a:t>
            </a:r>
            <a:r>
              <a:rPr lang="en-US" dirty="0" err="1">
                <a:effectLst/>
                <a:latin typeface="Helvetica" pitchFamily="2" charset="0"/>
              </a:rPr>
              <a:t>mais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remota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ideia</a:t>
            </a:r>
            <a:r>
              <a:rPr lang="en-US" dirty="0">
                <a:effectLst/>
                <a:latin typeface="Helvetica" pitchFamily="2" charset="0"/>
              </a:rPr>
              <a:t> a </a:t>
            </a:r>
            <a:r>
              <a:rPr lang="en-US" dirty="0" err="1">
                <a:effectLst/>
                <a:latin typeface="Helvetica" pitchFamily="2" charset="0"/>
              </a:rPr>
              <a:t>respeito</a:t>
            </a:r>
            <a:r>
              <a:rPr lang="en-US" dirty="0">
                <a:effectLst/>
                <a:latin typeface="Helvetica" pitchFamily="2" charset="0"/>
              </a:rPr>
              <a:t> de </a:t>
            </a:r>
            <a:r>
              <a:rPr lang="en-US" dirty="0" err="1">
                <a:effectLst/>
                <a:latin typeface="Helvetica" pitchFamily="2" charset="0"/>
              </a:rPr>
              <a:t>onde</a:t>
            </a:r>
            <a:r>
              <a:rPr lang="en-US" dirty="0">
                <a:effectLst/>
                <a:latin typeface="Helvetica" pitchFamily="2" charset="0"/>
              </a:rPr>
              <a:t> Deus </a:t>
            </a:r>
            <a:r>
              <a:rPr lang="en-US" dirty="0" err="1">
                <a:effectLst/>
                <a:latin typeface="Helvetica" pitchFamily="2" charset="0"/>
              </a:rPr>
              <a:t>nos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leva. Paulo </a:t>
            </a:r>
            <a:r>
              <a:rPr lang="en-US" dirty="0" err="1">
                <a:effectLst/>
                <a:latin typeface="Helvetica" pitchFamily="2" charset="0"/>
              </a:rPr>
              <a:t>diz</a:t>
            </a:r>
            <a:r>
              <a:rPr lang="en-US" dirty="0">
                <a:effectLst/>
                <a:latin typeface="Helvetica" pitchFamily="2" charset="0"/>
              </a:rPr>
              <a:t>: “O </a:t>
            </a:r>
            <a:r>
              <a:rPr lang="en-US" dirty="0" err="1">
                <a:effectLst/>
                <a:latin typeface="Helvetica" pitchFamily="2" charset="0"/>
              </a:rPr>
              <a:t>olho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não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viu</a:t>
            </a:r>
            <a:r>
              <a:rPr lang="en-US" dirty="0">
                <a:effectLst/>
                <a:latin typeface="Helvetica" pitchFamily="2" charset="0"/>
              </a:rPr>
              <a:t>, o </a:t>
            </a:r>
            <a:r>
              <a:rPr lang="en-US" dirty="0" err="1">
                <a:effectLst/>
                <a:latin typeface="Helvetica" pitchFamily="2" charset="0"/>
              </a:rPr>
              <a:t>ouvido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não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ouviu</a:t>
            </a:r>
            <a:r>
              <a:rPr lang="en-US" dirty="0">
                <a:effectLst/>
                <a:latin typeface="Helvetica" pitchFamily="2" charset="0"/>
              </a:rPr>
              <a:t>,</a:t>
            </a:r>
          </a:p>
          <a:p>
            <a:r>
              <a:rPr lang="en-US" dirty="0" err="1">
                <a:effectLst/>
                <a:latin typeface="Helvetica" pitchFamily="2" charset="0"/>
              </a:rPr>
              <a:t>nem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mesmo</a:t>
            </a:r>
            <a:r>
              <a:rPr lang="en-US" dirty="0">
                <a:effectLst/>
                <a:latin typeface="Helvetica" pitchFamily="2" charset="0"/>
              </a:rPr>
              <a:t> o ser </a:t>
            </a:r>
            <a:r>
              <a:rPr lang="en-US" dirty="0" err="1">
                <a:effectLst/>
                <a:latin typeface="Helvetica" pitchFamily="2" charset="0"/>
              </a:rPr>
              <a:t>humano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compreendeu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aquilo</a:t>
            </a:r>
            <a:r>
              <a:rPr lang="en-US" dirty="0">
                <a:effectLst/>
                <a:latin typeface="Helvetica" pitchFamily="2" charset="0"/>
              </a:rPr>
              <a:t> que Deus</a:t>
            </a:r>
          </a:p>
          <a:p>
            <a:r>
              <a:rPr lang="en-US" dirty="0" err="1">
                <a:effectLst/>
                <a:latin typeface="Helvetica" pitchFamily="2" charset="0"/>
              </a:rPr>
              <a:t>preparou</a:t>
            </a:r>
            <a:r>
              <a:rPr lang="en-US" dirty="0">
                <a:effectLst/>
                <a:latin typeface="Helvetica" pitchFamily="2" charset="0"/>
              </a:rPr>
              <a:t> para </a:t>
            </a:r>
            <a:r>
              <a:rPr lang="en-US" dirty="0" err="1">
                <a:effectLst/>
                <a:latin typeface="Helvetica" pitchFamily="2" charset="0"/>
              </a:rPr>
              <a:t>aqueles</a:t>
            </a:r>
            <a:r>
              <a:rPr lang="en-US" dirty="0">
                <a:effectLst/>
                <a:latin typeface="Helvetica" pitchFamily="2" charset="0"/>
              </a:rPr>
              <a:t> que o </a:t>
            </a:r>
            <a:r>
              <a:rPr lang="en-US" dirty="0" err="1">
                <a:effectLst/>
                <a:latin typeface="Helvetica" pitchFamily="2" charset="0"/>
              </a:rPr>
              <a:t>amam</a:t>
            </a:r>
            <a:r>
              <a:rPr lang="en-US" dirty="0">
                <a:effectLst/>
                <a:latin typeface="Helvetica" pitchFamily="2" charset="0"/>
              </a:rPr>
              <a:t>” (1Cor 2,9). A </a:t>
            </a:r>
            <a:r>
              <a:rPr lang="en-US" dirty="0" err="1">
                <a:effectLst/>
                <a:latin typeface="Helvetica" pitchFamily="2" charset="0"/>
              </a:rPr>
              <a:t>única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forma de </a:t>
            </a:r>
            <a:r>
              <a:rPr lang="en-US" dirty="0" err="1">
                <a:effectLst/>
                <a:latin typeface="Helvetica" pitchFamily="2" charset="0"/>
              </a:rPr>
              <a:t>chegar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é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consentir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não</a:t>
            </a:r>
            <a:r>
              <a:rPr lang="en-US" dirty="0">
                <a:effectLst/>
                <a:latin typeface="Helvetica" pitchFamily="2" charset="0"/>
              </a:rPr>
              <a:t> saber. O </a:t>
            </a:r>
            <a:r>
              <a:rPr lang="en-US" dirty="0" err="1">
                <a:effectLst/>
                <a:latin typeface="Helvetica" pitchFamily="2" charset="0"/>
              </a:rPr>
              <a:t>desejo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ou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 err="1">
                <a:effectLst/>
                <a:latin typeface="Helvetica" pitchFamily="2" charset="0"/>
              </a:rPr>
              <a:t>exigência</a:t>
            </a:r>
            <a:r>
              <a:rPr lang="en-US" dirty="0">
                <a:effectLst/>
                <a:latin typeface="Helvetica" pitchFamily="2" charset="0"/>
              </a:rPr>
              <a:t> de </a:t>
            </a:r>
            <a:r>
              <a:rPr lang="en-US" dirty="0" err="1">
                <a:effectLst/>
                <a:latin typeface="Helvetica" pitchFamily="2" charset="0"/>
              </a:rPr>
              <a:t>certeza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é</a:t>
            </a:r>
            <a:r>
              <a:rPr lang="en-US" dirty="0">
                <a:effectLst/>
                <a:latin typeface="Helvetica" pitchFamily="2" charset="0"/>
              </a:rPr>
              <a:t> um </a:t>
            </a:r>
            <a:r>
              <a:rPr lang="en-US" dirty="0" err="1">
                <a:effectLst/>
                <a:latin typeface="Helvetica" pitchFamily="2" charset="0"/>
              </a:rPr>
              <a:t>obstáculo</a:t>
            </a:r>
            <a:r>
              <a:rPr lang="en-US" dirty="0">
                <a:effectLst/>
                <a:latin typeface="Helvetica" pitchFamily="2" charset="0"/>
              </a:rPr>
              <a:t> para se </a:t>
            </a:r>
            <a:r>
              <a:rPr lang="en-US" dirty="0" err="1">
                <a:effectLst/>
                <a:latin typeface="Helvetica" pitchFamily="2" charset="0"/>
              </a:rPr>
              <a:t>lançar</a:t>
            </a:r>
            <a:r>
              <a:rPr lang="en-US" dirty="0">
                <a:effectLst/>
                <a:latin typeface="Helvetica" pitchFamily="2" charset="0"/>
              </a:rPr>
              <a:t> a </a:t>
            </a:r>
            <a:r>
              <a:rPr lang="en-US" dirty="0" err="1">
                <a:effectLst/>
                <a:latin typeface="Helvetica" pitchFamily="2" charset="0"/>
              </a:rPr>
              <a:t>toda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vela </a:t>
            </a:r>
            <a:r>
              <a:rPr lang="en-US" dirty="0" err="1">
                <a:effectLst/>
                <a:latin typeface="Helvetica" pitchFamily="2" charset="0"/>
              </a:rPr>
              <a:t>pelo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oceano</a:t>
            </a:r>
            <a:r>
              <a:rPr lang="en-US" dirty="0">
                <a:effectLst/>
                <a:latin typeface="Helvetica" pitchFamily="2" charset="0"/>
              </a:rPr>
              <a:t> da </a:t>
            </a:r>
            <a:r>
              <a:rPr lang="en-US" dirty="0" err="1">
                <a:effectLst/>
                <a:latin typeface="Helvetica" pitchFamily="2" charset="0"/>
              </a:rPr>
              <a:t>confiança</a:t>
            </a:r>
            <a:r>
              <a:rPr lang="en-US" dirty="0">
                <a:effectLst/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4470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nie Vektor abstrakten Hintergrund - Download Kostenlos Vector ...">
            <a:extLst>
              <a:ext uri="{FF2B5EF4-FFF2-40B4-BE49-F238E27FC236}">
                <a16:creationId xmlns:a16="http://schemas.microsoft.com/office/drawing/2014/main" id="{C2FCED8C-4BC7-4C4C-B0EC-EE465F652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9" y="615908"/>
            <a:ext cx="12049760" cy="62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E750DC3C-BC0C-46D7-8CA7-6AF2346DD297}"/>
              </a:ext>
            </a:extLst>
          </p:cNvPr>
          <p:cNvPicPr/>
          <p:nvPr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0" y="225107"/>
            <a:ext cx="1381760" cy="1380173"/>
          </a:xfrm>
          <a:prstGeom prst="rect">
            <a:avLst/>
          </a:prstGeom>
        </p:spPr>
      </p:pic>
      <p:sp>
        <p:nvSpPr>
          <p:cNvPr id="7" name="AutoShape 2" descr="Sirve este imagen? Me hace pensar en el ancho de la mano, como dice el pasaje">
            <a:extLst>
              <a:ext uri="{FF2B5EF4-FFF2-40B4-BE49-F238E27FC236}">
                <a16:creationId xmlns:a16="http://schemas.microsoft.com/office/drawing/2014/main" id="{AED51269-817E-40E7-8036-44EB85B804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5" name="Picture 4" descr="A picture containing candle&#10;&#10;Description automatically generated">
            <a:extLst>
              <a:ext uri="{FF2B5EF4-FFF2-40B4-BE49-F238E27FC236}">
                <a16:creationId xmlns:a16="http://schemas.microsoft.com/office/drawing/2014/main" id="{FBF55E4D-C2E7-84E1-28AE-8653C60559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520" y="329076"/>
            <a:ext cx="7987749" cy="55726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0D44D7-9220-85F7-A308-2F5D0970063A}"/>
              </a:ext>
            </a:extLst>
          </p:cNvPr>
          <p:cNvSpPr txBox="1"/>
          <p:nvPr/>
        </p:nvSpPr>
        <p:spPr>
          <a:xfrm>
            <a:off x="3199572" y="6234940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ESTAMOS EN ORACIÓN</a:t>
            </a:r>
            <a:endParaRPr lang="en-DO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425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nie Vektor abstrakten Hintergrund - Download Kostenlos Vector ...">
            <a:extLst>
              <a:ext uri="{FF2B5EF4-FFF2-40B4-BE49-F238E27FC236}">
                <a16:creationId xmlns:a16="http://schemas.microsoft.com/office/drawing/2014/main" id="{C2FCED8C-4BC7-4C4C-B0EC-EE465F652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" y="564383"/>
            <a:ext cx="12049760" cy="62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E750DC3C-BC0C-46D7-8CA7-6AF2346DD297}"/>
              </a:ext>
            </a:extLst>
          </p:cNvPr>
          <p:cNvPicPr/>
          <p:nvPr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" y="56655"/>
            <a:ext cx="1381760" cy="1380173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8CD27126-BFBD-4375-91F5-200D3AB82D30}"/>
              </a:ext>
            </a:extLst>
          </p:cNvPr>
          <p:cNvSpPr/>
          <p:nvPr/>
        </p:nvSpPr>
        <p:spPr>
          <a:xfrm>
            <a:off x="509940" y="204989"/>
            <a:ext cx="766418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AR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endParaRPr lang="es-ES_tradnl" sz="2400" dirty="0">
              <a:effectLst/>
              <a:latin typeface="Helvetica" pitchFamily="2" charset="0"/>
            </a:endParaRPr>
          </a:p>
          <a:p>
            <a:pPr algn="just"/>
            <a:r>
              <a:rPr lang="es-DO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s-E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Lectio: Comentario del Principio No. 2</a:t>
            </a:r>
            <a:endParaRPr lang="en-D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D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D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s-DO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es-DO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ES_tradnl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 </a:t>
            </a:r>
            <a:r>
              <a:rPr lang="es-ES_tradnl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El compromiso con la práctica de la Oración </a:t>
            </a:r>
            <a:r>
              <a:rPr lang="es-ES_tradnl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Centrante</a:t>
            </a:r>
            <a:r>
              <a:rPr lang="es-ES_tradnl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es la expresión principal de nuestra pertenencia.  </a:t>
            </a:r>
            <a:endParaRPr lang="es-ES_tradnl" sz="2400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pPr algn="just"/>
            <a:r>
              <a:rPr lang="es-ES_tradnl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s-ES_tradnl" sz="2400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pPr algn="just"/>
            <a:r>
              <a:rPr lang="es-ES_tradnl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La práctica diaria de la Oración </a:t>
            </a:r>
            <a:r>
              <a:rPr lang="es-ES_tradnl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Centrante</a:t>
            </a:r>
            <a:r>
              <a:rPr lang="es-ES_tradnl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es la esencia de nuestra pertenencia a la comunidad</a:t>
            </a:r>
            <a:r>
              <a:rPr lang="es-ES_tradnl" sz="24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”.</a:t>
            </a:r>
            <a:endParaRPr lang="es-ES_tradn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AutoShape 2" descr="Sirve este imagen? Me hace pensar en el ancho de la mano, como dice el pasaje">
            <a:extLst>
              <a:ext uri="{FF2B5EF4-FFF2-40B4-BE49-F238E27FC236}">
                <a16:creationId xmlns:a16="http://schemas.microsoft.com/office/drawing/2014/main" id="{AED51269-817E-40E7-8036-44EB85B804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A451E3A-EAEB-0BB8-C5CF-A772A6AF00D0}"/>
              </a:ext>
            </a:extLst>
          </p:cNvPr>
          <p:cNvSpPr txBox="1"/>
          <p:nvPr/>
        </p:nvSpPr>
        <p:spPr>
          <a:xfrm>
            <a:off x="8447316" y="6226353"/>
            <a:ext cx="34442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http://www.ctksb.org/what-we-do</a:t>
            </a:r>
          </a:p>
        </p:txBody>
      </p:sp>
      <p:pic>
        <p:nvPicPr>
          <p:cNvPr id="8" name="Picture 2" descr="Core Values — Christ the King">
            <a:extLst>
              <a:ext uri="{FF2B5EF4-FFF2-40B4-BE49-F238E27FC236}">
                <a16:creationId xmlns:a16="http://schemas.microsoft.com/office/drawing/2014/main" id="{2075D455-D576-2AA4-E475-A23CB58DE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17" y="417434"/>
            <a:ext cx="3317557" cy="57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250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3F215-3987-F549-F203-1050FEED4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nie Vektor abstrakten Hintergrund - Download Kostenlos Vector ...">
            <a:extLst>
              <a:ext uri="{FF2B5EF4-FFF2-40B4-BE49-F238E27FC236}">
                <a16:creationId xmlns:a16="http://schemas.microsoft.com/office/drawing/2014/main" id="{47C8E3BB-D118-C36E-F4EF-3471B6D5D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" y="564383"/>
            <a:ext cx="12049760" cy="62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2E0FC104-50B9-3EE4-8286-B760AAF1F314}"/>
              </a:ext>
            </a:extLst>
          </p:cNvPr>
          <p:cNvPicPr/>
          <p:nvPr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" y="56655"/>
            <a:ext cx="1381760" cy="1380173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CA9F130-582A-1BA8-21D7-9CDD6D53318B}"/>
              </a:ext>
            </a:extLst>
          </p:cNvPr>
          <p:cNvSpPr/>
          <p:nvPr/>
        </p:nvSpPr>
        <p:spPr>
          <a:xfrm>
            <a:off x="509940" y="204989"/>
            <a:ext cx="766418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AR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endParaRPr lang="es-ES_tradnl" sz="2400" dirty="0">
              <a:effectLst/>
              <a:latin typeface="Helvetica" pitchFamily="2" charset="0"/>
            </a:endParaRPr>
          </a:p>
          <a:p>
            <a:pPr algn="just"/>
            <a:r>
              <a:rPr lang="es-DO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 </a:t>
            </a:r>
            <a:r>
              <a:rPr lang="es-E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Lectio: Comentario del Principio No. 2</a:t>
            </a:r>
            <a:endParaRPr lang="en-D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E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D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E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D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pt-PT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compromisso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com a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prática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da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Oração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Centrante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é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expressão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principal de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nossa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pertença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pPr algn="just"/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</a:t>
            </a:r>
          </a:p>
          <a:p>
            <a:pPr algn="just"/>
            <a:r>
              <a:rPr lang="en-US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 </a:t>
            </a:r>
            <a:r>
              <a:rPr lang="en-US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prática</a:t>
            </a:r>
            <a:r>
              <a:rPr lang="en-US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diária</a:t>
            </a:r>
            <a:r>
              <a:rPr lang="en-US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da </a:t>
            </a:r>
            <a:r>
              <a:rPr lang="en-US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Oração</a:t>
            </a:r>
            <a:r>
              <a:rPr lang="en-US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Centrante</a:t>
            </a:r>
            <a:r>
              <a:rPr lang="en-US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é</a:t>
            </a:r>
            <a:r>
              <a:rPr lang="en-US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 </a:t>
            </a:r>
            <a:r>
              <a:rPr lang="en-US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essência</a:t>
            </a:r>
            <a:r>
              <a:rPr lang="en-US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de </a:t>
            </a:r>
            <a:r>
              <a:rPr lang="en-US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nossa</a:t>
            </a:r>
            <a:r>
              <a:rPr lang="en-US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pertença</a:t>
            </a:r>
            <a:r>
              <a:rPr lang="en-US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à </a:t>
            </a:r>
            <a:r>
              <a:rPr lang="en-US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comunidade</a:t>
            </a:r>
            <a:r>
              <a:rPr lang="en-US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   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pPr algn="just"/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​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pPr algn="just"/>
            <a:endParaRPr lang="en-DO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D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AutoShape 2" descr="Sirve este imagen? Me hace pensar en el ancho de la mano, como dice el pasaje">
            <a:extLst>
              <a:ext uri="{FF2B5EF4-FFF2-40B4-BE49-F238E27FC236}">
                <a16:creationId xmlns:a16="http://schemas.microsoft.com/office/drawing/2014/main" id="{B1549643-4E92-86F1-1F4D-8251C8BDD9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B23AEA-32E7-06B8-1B12-D73CAED904E1}"/>
              </a:ext>
            </a:extLst>
          </p:cNvPr>
          <p:cNvSpPr txBox="1"/>
          <p:nvPr/>
        </p:nvSpPr>
        <p:spPr>
          <a:xfrm>
            <a:off x="8447316" y="6226353"/>
            <a:ext cx="34442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http://www.ctksb.org/what-we-do</a:t>
            </a:r>
          </a:p>
        </p:txBody>
      </p:sp>
      <p:pic>
        <p:nvPicPr>
          <p:cNvPr id="8" name="Picture 2" descr="Core Values — Christ the King">
            <a:extLst>
              <a:ext uri="{FF2B5EF4-FFF2-40B4-BE49-F238E27FC236}">
                <a16:creationId xmlns:a16="http://schemas.microsoft.com/office/drawing/2014/main" id="{A099B748-5A73-C5F6-EF40-FA70CE190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17" y="417434"/>
            <a:ext cx="3317557" cy="57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619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68C3A-8F6A-5165-535C-386D3BEB6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757FAD96-D2C0-5AB8-35AC-BAF97243B2B5}"/>
              </a:ext>
            </a:extLst>
          </p:cNvPr>
          <p:cNvPicPr/>
          <p:nvPr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77" y="0"/>
            <a:ext cx="1381760" cy="1380173"/>
          </a:xfrm>
          <a:prstGeom prst="rect">
            <a:avLst/>
          </a:prstGeom>
        </p:spPr>
      </p:pic>
      <p:sp>
        <p:nvSpPr>
          <p:cNvPr id="7" name="AutoShape 2" descr="Sirve este imagen? Me hace pensar en el ancho de la mano, como dice el pasaje">
            <a:extLst>
              <a:ext uri="{FF2B5EF4-FFF2-40B4-BE49-F238E27FC236}">
                <a16:creationId xmlns:a16="http://schemas.microsoft.com/office/drawing/2014/main" id="{D335AFB9-B763-E5E9-55A9-CD45CF9CB9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448DC87-4470-770F-29BC-B8840761134A}"/>
              </a:ext>
            </a:extLst>
          </p:cNvPr>
          <p:cNvSpPr txBox="1"/>
          <p:nvPr/>
        </p:nvSpPr>
        <p:spPr>
          <a:xfrm>
            <a:off x="8447316" y="6226353"/>
            <a:ext cx="34442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http://www.ctksb.org/what-we-do</a:t>
            </a:r>
          </a:p>
        </p:txBody>
      </p:sp>
      <p:pic>
        <p:nvPicPr>
          <p:cNvPr id="8" name="Picture 2" descr="Core Values — Christ the King">
            <a:extLst>
              <a:ext uri="{FF2B5EF4-FFF2-40B4-BE49-F238E27FC236}">
                <a16:creationId xmlns:a16="http://schemas.microsoft.com/office/drawing/2014/main" id="{74FBD4B2-1D48-EC39-F8EE-EC6A56025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17" y="417434"/>
            <a:ext cx="3317557" cy="57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6298598-A775-8FAA-4578-40197CA637D5}"/>
              </a:ext>
            </a:extLst>
          </p:cNvPr>
          <p:cNvSpPr/>
          <p:nvPr/>
        </p:nvSpPr>
        <p:spPr>
          <a:xfrm>
            <a:off x="427126" y="178802"/>
            <a:ext cx="779086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AR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</a:p>
          <a:p>
            <a:pPr>
              <a:spcBef>
                <a:spcPts val="600"/>
              </a:spcBef>
            </a:pPr>
            <a:r>
              <a:rPr lang="es-AR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		</a:t>
            </a:r>
            <a:r>
              <a:rPr lang="pt-BR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Leitura diária, </a:t>
            </a:r>
            <a:r>
              <a:rPr lang="pt-BR" sz="28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Mayo</a:t>
            </a:r>
            <a:r>
              <a:rPr lang="pt-BR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13</a:t>
            </a:r>
            <a:endParaRPr lang="pt-BR" sz="22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ES_tradnl" sz="1900" dirty="0">
              <a:latin typeface="Helvetica" pitchFamily="2" charset="0"/>
            </a:endParaRPr>
          </a:p>
          <a:p>
            <a:r>
              <a:rPr lang="es-ES_tradnl" sz="2000" dirty="0">
                <a:effectLst/>
                <a:latin typeface="Helvetica" pitchFamily="2" charset="0"/>
              </a:rPr>
              <a:t>Al consentir a la creación de Dios, a nuestra bondad básica como seres humanos, y a dejar ir lo que amamos en el mundo, somos conducidos a la entrega final, que es permitir que el falso yo muera y el verdadero yo emerja. El verdadero yo podría describirse como nuestra participación en la vida divina manifestada en nuestra singularidad. Dios tiene más de una forma de llevarnos a este punto. Puede suceder temprano en la vida adulta, pero si no es así, las etapas sucesivas de la vida natural pueden contribuir a que se produzca. En la crisis de la mediana edad, incluso las personas muy exitosas se preguntan si han logrado algo. Más tarde experimentamos el deterioro físico, la enfermedad y las dolencias de la vejez. Lo que sucede en el proceso de morir puede ser la forma en que Dios corrige todos los errores que cometimos y todas las oportunidades que perdimos durante la primera parte de nuestras vidas. También puede brindar la mayor oportunidad</a:t>
            </a:r>
          </a:p>
          <a:p>
            <a:pPr algn="just"/>
            <a:r>
              <a:rPr lang="es-ES_tradnl" sz="2000" dirty="0">
                <a:effectLst/>
                <a:latin typeface="Helvetica" pitchFamily="2" charset="0"/>
              </a:rPr>
              <a:t>para que todos consintamos al don de nosotros mismos que nos ofrece Dios.</a:t>
            </a:r>
            <a:endParaRPr lang="es-ES_tradnl" sz="190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539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D6AF2-A3F2-CC0F-3DED-CDDEBE691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833DCAF5-0F07-F94D-DA27-2E8CE5E268D1}"/>
              </a:ext>
            </a:extLst>
          </p:cNvPr>
          <p:cNvPicPr/>
          <p:nvPr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77" y="0"/>
            <a:ext cx="1381760" cy="1380173"/>
          </a:xfrm>
          <a:prstGeom prst="rect">
            <a:avLst/>
          </a:prstGeom>
        </p:spPr>
      </p:pic>
      <p:sp>
        <p:nvSpPr>
          <p:cNvPr id="7" name="AutoShape 2" descr="Sirve este imagen? Me hace pensar en el ancho de la mano, como dice el pasaje">
            <a:extLst>
              <a:ext uri="{FF2B5EF4-FFF2-40B4-BE49-F238E27FC236}">
                <a16:creationId xmlns:a16="http://schemas.microsoft.com/office/drawing/2014/main" id="{91A6FE8C-0A5E-7B63-2A0B-B92D45DB0E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F3659CE-05A0-F243-BC81-92222BEACEA4}"/>
              </a:ext>
            </a:extLst>
          </p:cNvPr>
          <p:cNvSpPr txBox="1"/>
          <p:nvPr/>
        </p:nvSpPr>
        <p:spPr>
          <a:xfrm>
            <a:off x="8447316" y="6226353"/>
            <a:ext cx="34442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http://www.ctksb.org/what-we-do</a:t>
            </a:r>
          </a:p>
        </p:txBody>
      </p:sp>
      <p:pic>
        <p:nvPicPr>
          <p:cNvPr id="8" name="Picture 2" descr="Core Values — Christ the King">
            <a:extLst>
              <a:ext uri="{FF2B5EF4-FFF2-40B4-BE49-F238E27FC236}">
                <a16:creationId xmlns:a16="http://schemas.microsoft.com/office/drawing/2014/main" id="{7DF18506-EBBE-2ACD-119A-C6EF5D9C5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17" y="417434"/>
            <a:ext cx="3317557" cy="57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7F1C468-9BB5-CFD1-756E-2EE986CB0736}"/>
              </a:ext>
            </a:extLst>
          </p:cNvPr>
          <p:cNvSpPr/>
          <p:nvPr/>
        </p:nvSpPr>
        <p:spPr>
          <a:xfrm>
            <a:off x="427126" y="354648"/>
            <a:ext cx="7790861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AR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pt-BR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Leitura diária, </a:t>
            </a:r>
            <a:r>
              <a:rPr lang="pt-BR" sz="28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Mayo</a:t>
            </a:r>
            <a:r>
              <a:rPr lang="pt-BR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13</a:t>
            </a:r>
            <a:endParaRPr lang="pt-BR" sz="22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ES_tradnl" noProof="0" dirty="0">
              <a:effectLst/>
              <a:latin typeface="Helvetica" pitchFamily="2" charset="0"/>
            </a:endParaRPr>
          </a:p>
          <a:p>
            <a:endParaRPr lang="es-ES_tradnl" noProof="0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Ao </a:t>
            </a:r>
            <a:r>
              <a:rPr lang="en-US" dirty="0" err="1">
                <a:effectLst/>
                <a:latin typeface="Helvetica" pitchFamily="2" charset="0"/>
              </a:rPr>
              <a:t>admitir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na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criação</a:t>
            </a:r>
            <a:r>
              <a:rPr lang="en-US" dirty="0">
                <a:effectLst/>
                <a:latin typeface="Helvetica" pitchFamily="2" charset="0"/>
              </a:rPr>
              <a:t> de Deus a </a:t>
            </a:r>
            <a:r>
              <a:rPr lang="en-US" dirty="0" err="1">
                <a:effectLst/>
                <a:latin typeface="Helvetica" pitchFamily="2" charset="0"/>
              </a:rPr>
              <a:t>nossa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bondade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básica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 err="1">
                <a:effectLst/>
                <a:latin typeface="Helvetica" pitchFamily="2" charset="0"/>
              </a:rPr>
              <a:t>como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seres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humanos</a:t>
            </a:r>
            <a:r>
              <a:rPr lang="en-US" dirty="0">
                <a:effectLst/>
                <a:latin typeface="Helvetica" pitchFamily="2" charset="0"/>
              </a:rPr>
              <a:t>, e </a:t>
            </a:r>
            <a:r>
              <a:rPr lang="en-US" dirty="0" err="1">
                <a:effectLst/>
                <a:latin typeface="Helvetica" pitchFamily="2" charset="0"/>
              </a:rPr>
              <a:t>deixar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ir</a:t>
            </a:r>
            <a:r>
              <a:rPr lang="en-US" dirty="0">
                <a:effectLst/>
                <a:latin typeface="Helvetica" pitchFamily="2" charset="0"/>
              </a:rPr>
              <a:t> o que </a:t>
            </a:r>
            <a:r>
              <a:rPr lang="en-US" dirty="0" err="1">
                <a:effectLst/>
                <a:latin typeface="Helvetica" pitchFamily="2" charset="0"/>
              </a:rPr>
              <a:t>amamos</a:t>
            </a:r>
            <a:r>
              <a:rPr lang="en-US" dirty="0">
                <a:effectLst/>
                <a:latin typeface="Helvetica" pitchFamily="2" charset="0"/>
              </a:rPr>
              <a:t> no</a:t>
            </a:r>
          </a:p>
          <a:p>
            <a:r>
              <a:rPr lang="en-US" dirty="0" err="1">
                <a:effectLst/>
                <a:latin typeface="Helvetica" pitchFamily="2" charset="0"/>
              </a:rPr>
              <a:t>mundo</a:t>
            </a:r>
            <a:r>
              <a:rPr lang="en-US" dirty="0">
                <a:effectLst/>
                <a:latin typeface="Helvetica" pitchFamily="2" charset="0"/>
              </a:rPr>
              <a:t>, </a:t>
            </a:r>
            <a:r>
              <a:rPr lang="en-US" dirty="0" err="1">
                <a:effectLst/>
                <a:latin typeface="Helvetica" pitchFamily="2" charset="0"/>
              </a:rPr>
              <a:t>somos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conduzidos</a:t>
            </a:r>
            <a:r>
              <a:rPr lang="en-US" dirty="0">
                <a:effectLst/>
                <a:latin typeface="Helvetica" pitchFamily="2" charset="0"/>
              </a:rPr>
              <a:t> à </a:t>
            </a:r>
            <a:r>
              <a:rPr lang="en-US" dirty="0" err="1">
                <a:effectLst/>
                <a:latin typeface="Helvetica" pitchFamily="2" charset="0"/>
              </a:rPr>
              <a:t>entrega</a:t>
            </a:r>
            <a:r>
              <a:rPr lang="en-US" dirty="0">
                <a:effectLst/>
                <a:latin typeface="Helvetica" pitchFamily="2" charset="0"/>
              </a:rPr>
              <a:t> final, que </a:t>
            </a:r>
            <a:r>
              <a:rPr lang="en-US" dirty="0" err="1">
                <a:effectLst/>
                <a:latin typeface="Helvetica" pitchFamily="2" charset="0"/>
              </a:rPr>
              <a:t>é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permitir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que o </a:t>
            </a:r>
            <a:r>
              <a:rPr lang="en-US" dirty="0" err="1">
                <a:effectLst/>
                <a:latin typeface="Helvetica" pitchFamily="2" charset="0"/>
              </a:rPr>
              <a:t>falso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morra</a:t>
            </a:r>
            <a:r>
              <a:rPr lang="en-US" dirty="0">
                <a:effectLst/>
                <a:latin typeface="Helvetica" pitchFamily="2" charset="0"/>
              </a:rPr>
              <a:t> e o </a:t>
            </a:r>
            <a:r>
              <a:rPr lang="en-US" dirty="0" err="1">
                <a:effectLst/>
                <a:latin typeface="Helvetica" pitchFamily="2" charset="0"/>
              </a:rPr>
              <a:t>verdadeiro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venha</a:t>
            </a:r>
            <a:r>
              <a:rPr lang="en-US" dirty="0">
                <a:effectLst/>
                <a:latin typeface="Helvetica" pitchFamily="2" charset="0"/>
              </a:rPr>
              <a:t> à </a:t>
            </a:r>
            <a:r>
              <a:rPr lang="en-US" dirty="0" err="1">
                <a:effectLst/>
                <a:latin typeface="Helvetica" pitchFamily="2" charset="0"/>
              </a:rPr>
              <a:t>tona</a:t>
            </a:r>
            <a:r>
              <a:rPr lang="en-US" dirty="0">
                <a:effectLst/>
                <a:latin typeface="Helvetica" pitchFamily="2" charset="0"/>
              </a:rPr>
              <a:t>. O</a:t>
            </a:r>
          </a:p>
          <a:p>
            <a:r>
              <a:rPr lang="en-US" dirty="0" err="1">
                <a:effectLst/>
                <a:latin typeface="Helvetica" pitchFamily="2" charset="0"/>
              </a:rPr>
              <a:t>verdadeiro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poderia</a:t>
            </a:r>
            <a:r>
              <a:rPr lang="en-US" dirty="0">
                <a:effectLst/>
                <a:latin typeface="Helvetica" pitchFamily="2" charset="0"/>
              </a:rPr>
              <a:t> ser </a:t>
            </a:r>
            <a:r>
              <a:rPr lang="en-US" dirty="0" err="1">
                <a:effectLst/>
                <a:latin typeface="Helvetica" pitchFamily="2" charset="0"/>
              </a:rPr>
              <a:t>descrito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como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nossa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participação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 err="1">
                <a:effectLst/>
                <a:latin typeface="Helvetica" pitchFamily="2" charset="0"/>
              </a:rPr>
              <a:t>na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vida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divina</a:t>
            </a:r>
            <a:r>
              <a:rPr lang="en-US" dirty="0">
                <a:effectLst/>
                <a:latin typeface="Helvetica" pitchFamily="2" charset="0"/>
              </a:rPr>
              <a:t>, </a:t>
            </a:r>
            <a:r>
              <a:rPr lang="en-US" dirty="0" err="1">
                <a:effectLst/>
                <a:latin typeface="Helvetica" pitchFamily="2" charset="0"/>
              </a:rPr>
              <a:t>manifestada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nossa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singularidade</a:t>
            </a:r>
            <a:r>
              <a:rPr lang="en-US" dirty="0">
                <a:effectLst/>
                <a:latin typeface="Helvetica" pitchFamily="2" charset="0"/>
              </a:rPr>
              <a:t>.</a:t>
            </a:r>
          </a:p>
          <a:p>
            <a:r>
              <a:rPr lang="en-US" dirty="0">
                <a:effectLst/>
                <a:latin typeface="Helvetica" pitchFamily="2" charset="0"/>
              </a:rPr>
              <a:t>Deus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mais</a:t>
            </a:r>
            <a:r>
              <a:rPr lang="en-US" dirty="0">
                <a:effectLst/>
                <a:latin typeface="Helvetica" pitchFamily="2" charset="0"/>
              </a:rPr>
              <a:t> de </a:t>
            </a:r>
            <a:r>
              <a:rPr lang="en-US" dirty="0" err="1">
                <a:effectLst/>
                <a:latin typeface="Helvetica" pitchFamily="2" charset="0"/>
              </a:rPr>
              <a:t>uma</a:t>
            </a:r>
            <a:r>
              <a:rPr lang="en-US" dirty="0">
                <a:effectLst/>
                <a:latin typeface="Helvetica" pitchFamily="2" charset="0"/>
              </a:rPr>
              <a:t> forma de </a:t>
            </a:r>
            <a:r>
              <a:rPr lang="en-US" dirty="0" err="1">
                <a:effectLst/>
                <a:latin typeface="Helvetica" pitchFamily="2" charset="0"/>
              </a:rPr>
              <a:t>nos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levar</a:t>
            </a:r>
            <a:r>
              <a:rPr lang="en-US" dirty="0">
                <a:effectLst/>
                <a:latin typeface="Helvetica" pitchFamily="2" charset="0"/>
              </a:rPr>
              <a:t> a </a:t>
            </a:r>
            <a:r>
              <a:rPr lang="en-US" dirty="0" err="1">
                <a:effectLst/>
                <a:latin typeface="Helvetica" pitchFamily="2" charset="0"/>
              </a:rPr>
              <a:t>este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 err="1">
                <a:effectLst/>
                <a:latin typeface="Helvetica" pitchFamily="2" charset="0"/>
              </a:rPr>
              <a:t>ponto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Pode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ocorrer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bem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cedo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na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vida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adulta</a:t>
            </a:r>
            <a:r>
              <a:rPr lang="en-US" dirty="0">
                <a:effectLst/>
                <a:latin typeface="Helvetica" pitchFamily="2" charset="0"/>
              </a:rPr>
              <a:t>, mas se </a:t>
            </a:r>
            <a:r>
              <a:rPr lang="en-US" dirty="0" err="1">
                <a:effectLst/>
                <a:latin typeface="Helvetica" pitchFamily="2" charset="0"/>
              </a:rPr>
              <a:t>não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for </a:t>
            </a:r>
            <a:r>
              <a:rPr lang="en-US" dirty="0" err="1">
                <a:effectLst/>
                <a:latin typeface="Helvetica" pitchFamily="2" charset="0"/>
              </a:rPr>
              <a:t>assim</a:t>
            </a:r>
            <a:r>
              <a:rPr lang="en-US" dirty="0">
                <a:effectLst/>
                <a:latin typeface="Helvetica" pitchFamily="2" charset="0"/>
              </a:rPr>
              <a:t>, as </a:t>
            </a:r>
            <a:r>
              <a:rPr lang="en-US" dirty="0" err="1">
                <a:effectLst/>
                <a:latin typeface="Helvetica" pitchFamily="2" charset="0"/>
              </a:rPr>
              <a:t>sucessivas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etapas</a:t>
            </a:r>
            <a:r>
              <a:rPr lang="en-US" dirty="0">
                <a:effectLst/>
                <a:latin typeface="Helvetica" pitchFamily="2" charset="0"/>
              </a:rPr>
              <a:t> da </a:t>
            </a:r>
            <a:r>
              <a:rPr lang="en-US" dirty="0" err="1">
                <a:effectLst/>
                <a:latin typeface="Helvetica" pitchFamily="2" charset="0"/>
              </a:rPr>
              <a:t>vida</a:t>
            </a:r>
            <a:r>
              <a:rPr lang="en-US" dirty="0">
                <a:effectLst/>
                <a:latin typeface="Helvetica" pitchFamily="2" charset="0"/>
              </a:rPr>
              <a:t> natural </a:t>
            </a:r>
            <a:r>
              <a:rPr lang="en-US" dirty="0" err="1">
                <a:effectLst/>
                <a:latin typeface="Helvetica" pitchFamily="2" charset="0"/>
              </a:rPr>
              <a:t>podem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 err="1">
                <a:effectLst/>
                <a:latin typeface="Helvetica" pitchFamily="2" charset="0"/>
              </a:rPr>
              <a:t>contribuir</a:t>
            </a:r>
            <a:r>
              <a:rPr lang="en-US" dirty="0">
                <a:effectLst/>
                <a:latin typeface="Helvetica" pitchFamily="2" charset="0"/>
              </a:rPr>
              <a:t> para </a:t>
            </a:r>
            <a:r>
              <a:rPr lang="en-US" dirty="0" err="1">
                <a:effectLst/>
                <a:latin typeface="Helvetica" pitchFamily="2" charset="0"/>
              </a:rPr>
              <a:t>isso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aconteça</a:t>
            </a:r>
            <a:r>
              <a:rPr lang="en-US" dirty="0">
                <a:effectLst/>
                <a:latin typeface="Helvetica" pitchFamily="2" charset="0"/>
              </a:rPr>
              <a:t>. Na crise da </a:t>
            </a:r>
            <a:r>
              <a:rPr lang="en-US" dirty="0" err="1">
                <a:effectLst/>
                <a:latin typeface="Helvetica" pitchFamily="2" charset="0"/>
              </a:rPr>
              <a:t>meia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idade</a:t>
            </a:r>
            <a:r>
              <a:rPr lang="en-US" dirty="0">
                <a:effectLst/>
                <a:latin typeface="Helvetica" pitchFamily="2" charset="0"/>
              </a:rPr>
              <a:t>, </a:t>
            </a:r>
            <a:r>
              <a:rPr lang="en-US" dirty="0" err="1">
                <a:effectLst/>
                <a:latin typeface="Helvetica" pitchFamily="2" charset="0"/>
              </a:rPr>
              <a:t>até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 err="1">
                <a:effectLst/>
                <a:latin typeface="Helvetica" pitchFamily="2" charset="0"/>
              </a:rPr>
              <a:t>mesmo</a:t>
            </a:r>
            <a:r>
              <a:rPr lang="en-US" dirty="0">
                <a:effectLst/>
                <a:latin typeface="Helvetica" pitchFamily="2" charset="0"/>
              </a:rPr>
              <a:t> as </a:t>
            </a:r>
            <a:r>
              <a:rPr lang="en-US" dirty="0" err="1">
                <a:effectLst/>
                <a:latin typeface="Helvetica" pitchFamily="2" charset="0"/>
              </a:rPr>
              <a:t>pessoas</a:t>
            </a:r>
            <a:r>
              <a:rPr lang="en-US" dirty="0">
                <a:effectLst/>
                <a:latin typeface="Helvetica" pitchFamily="2" charset="0"/>
              </a:rPr>
              <a:t> de </a:t>
            </a:r>
            <a:r>
              <a:rPr lang="en-US" dirty="0" err="1">
                <a:effectLst/>
                <a:latin typeface="Helvetica" pitchFamily="2" charset="0"/>
              </a:rPr>
              <a:t>sucesso</a:t>
            </a:r>
            <a:r>
              <a:rPr lang="en-US" dirty="0">
                <a:effectLst/>
                <a:latin typeface="Helvetica" pitchFamily="2" charset="0"/>
              </a:rPr>
              <a:t> se </a:t>
            </a:r>
            <a:r>
              <a:rPr lang="en-US" dirty="0" err="1">
                <a:effectLst/>
                <a:latin typeface="Helvetica" pitchFamily="2" charset="0"/>
              </a:rPr>
              <a:t>perguntam</a:t>
            </a:r>
            <a:r>
              <a:rPr lang="en-US" dirty="0">
                <a:effectLst/>
                <a:latin typeface="Helvetica" pitchFamily="2" charset="0"/>
              </a:rPr>
              <a:t> se </a:t>
            </a:r>
            <a:r>
              <a:rPr lang="en-US" dirty="0" err="1">
                <a:effectLst/>
                <a:latin typeface="Helvetica" pitchFamily="2" charset="0"/>
              </a:rPr>
              <a:t>conseguiram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 err="1">
                <a:effectLst/>
                <a:latin typeface="Helvetica" pitchFamily="2" charset="0"/>
              </a:rPr>
              <a:t>alguma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coisa</a:t>
            </a:r>
            <a:r>
              <a:rPr lang="en-US" dirty="0">
                <a:effectLst/>
                <a:latin typeface="Helvetica" pitchFamily="2" charset="0"/>
              </a:rPr>
              <a:t>. Mais </a:t>
            </a:r>
            <a:r>
              <a:rPr lang="en-US" dirty="0" err="1">
                <a:effectLst/>
                <a:latin typeface="Helvetica" pitchFamily="2" charset="0"/>
              </a:rPr>
              <a:t>tarde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experimentaremos</a:t>
            </a:r>
            <a:r>
              <a:rPr lang="en-US" dirty="0">
                <a:effectLst/>
                <a:latin typeface="Helvetica" pitchFamily="2" charset="0"/>
              </a:rPr>
              <a:t> a</a:t>
            </a:r>
          </a:p>
          <a:p>
            <a:r>
              <a:rPr lang="en-US" dirty="0" err="1">
                <a:effectLst/>
                <a:latin typeface="Helvetica" pitchFamily="2" charset="0"/>
              </a:rPr>
              <a:t>deterioração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física</a:t>
            </a:r>
            <a:r>
              <a:rPr lang="en-US" dirty="0">
                <a:effectLst/>
                <a:latin typeface="Helvetica" pitchFamily="2" charset="0"/>
              </a:rPr>
              <a:t>, a </a:t>
            </a:r>
            <a:r>
              <a:rPr lang="en-US" dirty="0" err="1">
                <a:effectLst/>
                <a:latin typeface="Helvetica" pitchFamily="2" charset="0"/>
              </a:rPr>
              <a:t>enfermidade</a:t>
            </a:r>
            <a:r>
              <a:rPr lang="en-US" dirty="0">
                <a:effectLst/>
                <a:latin typeface="Helvetica" pitchFamily="2" charset="0"/>
              </a:rPr>
              <a:t> e as </a:t>
            </a:r>
            <a:r>
              <a:rPr lang="en-US" dirty="0" err="1">
                <a:effectLst/>
                <a:latin typeface="Helvetica" pitchFamily="2" charset="0"/>
              </a:rPr>
              <a:t>doenças</a:t>
            </a:r>
            <a:r>
              <a:rPr lang="en-US" dirty="0">
                <a:effectLst/>
                <a:latin typeface="Helvetica" pitchFamily="2" charset="0"/>
              </a:rPr>
              <a:t> da </a:t>
            </a:r>
            <a:r>
              <a:rPr lang="en-US" dirty="0" err="1">
                <a:effectLst/>
                <a:latin typeface="Helvetica" pitchFamily="2" charset="0"/>
              </a:rPr>
              <a:t>velhice</a:t>
            </a:r>
            <a:r>
              <a:rPr lang="en-US" dirty="0">
                <a:effectLst/>
                <a:latin typeface="Helvetica" pitchFamily="2" charset="0"/>
              </a:rPr>
              <a:t>.</a:t>
            </a:r>
          </a:p>
          <a:p>
            <a:r>
              <a:rPr lang="en-US" dirty="0">
                <a:effectLst/>
                <a:latin typeface="Helvetica" pitchFamily="2" charset="0"/>
              </a:rPr>
              <a:t>O que </a:t>
            </a:r>
            <a:r>
              <a:rPr lang="en-US" dirty="0" err="1">
                <a:effectLst/>
                <a:latin typeface="Helvetica" pitchFamily="2" charset="0"/>
              </a:rPr>
              <a:t>acontece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na</a:t>
            </a:r>
            <a:r>
              <a:rPr lang="en-US" dirty="0">
                <a:effectLst/>
                <a:latin typeface="Helvetica" pitchFamily="2" charset="0"/>
              </a:rPr>
              <a:t> forma de </a:t>
            </a:r>
            <a:r>
              <a:rPr lang="en-US" dirty="0" err="1">
                <a:effectLst/>
                <a:latin typeface="Helvetica" pitchFamily="2" charset="0"/>
              </a:rPr>
              <a:t>morrer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pode</a:t>
            </a:r>
            <a:r>
              <a:rPr lang="en-US" dirty="0">
                <a:effectLst/>
                <a:latin typeface="Helvetica" pitchFamily="2" charset="0"/>
              </a:rPr>
              <a:t> ser a</a:t>
            </a:r>
          </a:p>
          <a:p>
            <a:r>
              <a:rPr lang="en-US" dirty="0">
                <a:effectLst/>
                <a:latin typeface="Helvetica" pitchFamily="2" charset="0"/>
              </a:rPr>
              <a:t>forma </a:t>
            </a:r>
            <a:r>
              <a:rPr lang="en-US" dirty="0" err="1">
                <a:effectLst/>
                <a:latin typeface="Helvetica" pitchFamily="2" charset="0"/>
              </a:rPr>
              <a:t>em</a:t>
            </a:r>
            <a:r>
              <a:rPr lang="en-US" dirty="0">
                <a:effectLst/>
                <a:latin typeface="Helvetica" pitchFamily="2" charset="0"/>
              </a:rPr>
              <a:t> que Deus </a:t>
            </a:r>
            <a:r>
              <a:rPr lang="en-US" dirty="0" err="1">
                <a:effectLst/>
                <a:latin typeface="Helvetica" pitchFamily="2" charset="0"/>
              </a:rPr>
              <a:t>corrige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todos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os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erros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cometemos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e </a:t>
            </a:r>
            <a:r>
              <a:rPr lang="en-US" dirty="0" err="1">
                <a:effectLst/>
                <a:latin typeface="Helvetica" pitchFamily="2" charset="0"/>
              </a:rPr>
              <a:t>todas</a:t>
            </a:r>
            <a:r>
              <a:rPr lang="en-US" dirty="0">
                <a:effectLst/>
                <a:latin typeface="Helvetica" pitchFamily="2" charset="0"/>
              </a:rPr>
              <a:t> as </a:t>
            </a:r>
            <a:r>
              <a:rPr lang="en-US" dirty="0" err="1">
                <a:effectLst/>
                <a:latin typeface="Helvetica" pitchFamily="2" charset="0"/>
              </a:rPr>
              <a:t>oportunidades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perdemos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durante</a:t>
            </a:r>
            <a:r>
              <a:rPr lang="en-US" dirty="0">
                <a:effectLst/>
                <a:latin typeface="Helvetica" pitchFamily="2" charset="0"/>
              </a:rPr>
              <a:t> a</a:t>
            </a:r>
          </a:p>
          <a:p>
            <a:r>
              <a:rPr lang="en-US" dirty="0" err="1">
                <a:effectLst/>
                <a:latin typeface="Helvetica" pitchFamily="2" charset="0"/>
              </a:rPr>
              <a:t>primeira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parte</a:t>
            </a:r>
            <a:r>
              <a:rPr lang="en-US" dirty="0">
                <a:effectLst/>
                <a:latin typeface="Helvetica" pitchFamily="2" charset="0"/>
              </a:rPr>
              <a:t> de </a:t>
            </a:r>
            <a:r>
              <a:rPr lang="en-US" dirty="0" err="1">
                <a:effectLst/>
                <a:latin typeface="Helvetica" pitchFamily="2" charset="0"/>
              </a:rPr>
              <a:t>nossas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vidas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Também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pode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oferecer</a:t>
            </a:r>
            <a:r>
              <a:rPr lang="en-US" dirty="0">
                <a:effectLst/>
                <a:latin typeface="Helvetica" pitchFamily="2" charset="0"/>
              </a:rPr>
              <a:t> a</a:t>
            </a:r>
          </a:p>
          <a:p>
            <a:r>
              <a:rPr lang="en-US" dirty="0" err="1">
                <a:effectLst/>
                <a:latin typeface="Helvetica" pitchFamily="2" charset="0"/>
              </a:rPr>
              <a:t>maior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oportunidade</a:t>
            </a:r>
            <a:r>
              <a:rPr lang="en-US" dirty="0">
                <a:effectLst/>
                <a:latin typeface="Helvetica" pitchFamily="2" charset="0"/>
              </a:rPr>
              <a:t> para que </a:t>
            </a:r>
            <a:r>
              <a:rPr lang="en-US" dirty="0" err="1">
                <a:effectLst/>
                <a:latin typeface="Helvetica" pitchFamily="2" charset="0"/>
              </a:rPr>
              <a:t>todos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aceitemos</a:t>
            </a:r>
            <a:r>
              <a:rPr lang="en-US" dirty="0">
                <a:effectLst/>
                <a:latin typeface="Helvetica" pitchFamily="2" charset="0"/>
              </a:rPr>
              <a:t> o </a:t>
            </a:r>
            <a:r>
              <a:rPr lang="en-US" dirty="0" err="1">
                <a:effectLst/>
                <a:latin typeface="Helvetica" pitchFamily="2" charset="0"/>
              </a:rPr>
              <a:t>dom</a:t>
            </a:r>
            <a:r>
              <a:rPr lang="en-US" dirty="0">
                <a:effectLst/>
                <a:latin typeface="Helvetica" pitchFamily="2" charset="0"/>
              </a:rPr>
              <a:t> de</a:t>
            </a:r>
          </a:p>
          <a:p>
            <a:r>
              <a:rPr lang="en-US" dirty="0" err="1">
                <a:effectLst/>
                <a:latin typeface="Helvetica" pitchFamily="2" charset="0"/>
              </a:rPr>
              <a:t>nós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mesmos</a:t>
            </a:r>
            <a:r>
              <a:rPr lang="en-US" dirty="0">
                <a:effectLst/>
                <a:latin typeface="Helvetica" pitchFamily="2" charset="0"/>
              </a:rPr>
              <a:t> que Deus </a:t>
            </a:r>
            <a:r>
              <a:rPr lang="en-US" dirty="0" err="1">
                <a:effectLst/>
                <a:latin typeface="Helvetica" pitchFamily="2" charset="0"/>
              </a:rPr>
              <a:t>nos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oferece</a:t>
            </a:r>
            <a:r>
              <a:rPr lang="en-US" dirty="0">
                <a:effectLst/>
                <a:latin typeface="Helvetica" pitchFamily="2" charset="0"/>
              </a:rPr>
              <a:t>.</a:t>
            </a:r>
          </a:p>
          <a:p>
            <a:r>
              <a:rPr lang="en-US" dirty="0">
                <a:effectLst/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4173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83119-BBBE-7D68-197A-9214EB321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88214823-E1FE-4E17-42D2-5DB5A476A605}"/>
              </a:ext>
            </a:extLst>
          </p:cNvPr>
          <p:cNvPicPr/>
          <p:nvPr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77" y="0"/>
            <a:ext cx="1381760" cy="1380173"/>
          </a:xfrm>
          <a:prstGeom prst="rect">
            <a:avLst/>
          </a:prstGeom>
        </p:spPr>
      </p:pic>
      <p:sp>
        <p:nvSpPr>
          <p:cNvPr id="7" name="AutoShape 2" descr="Sirve este imagen? Me hace pensar en el ancho de la mano, como dice el pasaje">
            <a:extLst>
              <a:ext uri="{FF2B5EF4-FFF2-40B4-BE49-F238E27FC236}">
                <a16:creationId xmlns:a16="http://schemas.microsoft.com/office/drawing/2014/main" id="{E0FA07F7-8334-E3D8-98BE-C58CD00F20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145E5B6-4F6B-65F7-2841-1F5A6687794B}"/>
              </a:ext>
            </a:extLst>
          </p:cNvPr>
          <p:cNvSpPr txBox="1"/>
          <p:nvPr/>
        </p:nvSpPr>
        <p:spPr>
          <a:xfrm>
            <a:off x="8447316" y="6226353"/>
            <a:ext cx="34442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http://www.ctksb.org/what-we-do</a:t>
            </a:r>
          </a:p>
        </p:txBody>
      </p:sp>
      <p:pic>
        <p:nvPicPr>
          <p:cNvPr id="8" name="Picture 2" descr="Core Values — Christ the King">
            <a:extLst>
              <a:ext uri="{FF2B5EF4-FFF2-40B4-BE49-F238E27FC236}">
                <a16:creationId xmlns:a16="http://schemas.microsoft.com/office/drawing/2014/main" id="{61AD7EEE-34E7-FA75-13EA-EABDAC4E7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17" y="417434"/>
            <a:ext cx="3317557" cy="57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6D60F966-93FD-BC30-3C6E-A9D96F6F042F}"/>
              </a:ext>
            </a:extLst>
          </p:cNvPr>
          <p:cNvSpPr/>
          <p:nvPr/>
        </p:nvSpPr>
        <p:spPr>
          <a:xfrm>
            <a:off x="427126" y="354648"/>
            <a:ext cx="7790861" cy="7771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AR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pt-BR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Leitura diária, </a:t>
            </a:r>
            <a:r>
              <a:rPr lang="pt-BR" sz="28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Mayo</a:t>
            </a:r>
            <a:r>
              <a:rPr lang="pt-BR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15</a:t>
            </a:r>
            <a:endParaRPr lang="pt-BR" sz="22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ES_tradnl" noProof="0" dirty="0">
              <a:effectLst/>
              <a:latin typeface="Helvetica" pitchFamily="2" charset="0"/>
            </a:endParaRPr>
          </a:p>
          <a:p>
            <a:endParaRPr lang="es-ES_tradnl" noProof="0" dirty="0">
              <a:effectLst/>
              <a:latin typeface="Helvetica" pitchFamily="2" charset="0"/>
            </a:endParaRPr>
          </a:p>
          <a:p>
            <a:pPr algn="just"/>
            <a:endParaRPr lang="es-ES_tradnl" sz="1900" dirty="0">
              <a:latin typeface="Helvetica" pitchFamily="2" charset="0"/>
            </a:endParaRPr>
          </a:p>
          <a:p>
            <a:pPr algn="just"/>
            <a:r>
              <a:rPr lang="es-ES_tradnl" sz="2000" dirty="0">
                <a:effectLst/>
                <a:latin typeface="Helvetica" pitchFamily="2" charset="0"/>
              </a:rPr>
              <a:t>La noche de los sentidos, afirma Juan de la Cruz, ocurre</a:t>
            </a:r>
          </a:p>
          <a:p>
            <a:r>
              <a:rPr lang="es-ES_tradnl" sz="2000" dirty="0">
                <a:effectLst/>
                <a:latin typeface="Helvetica" pitchFamily="2" charset="0"/>
              </a:rPr>
              <a:t>"bastante pronto" para quienes se comprometen con el</a:t>
            </a:r>
          </a:p>
          <a:p>
            <a:r>
              <a:rPr lang="es-ES_tradnl" sz="2000" dirty="0">
                <a:effectLst/>
                <a:latin typeface="Helvetica" pitchFamily="2" charset="0"/>
              </a:rPr>
              <a:t>camino espiritual. Con el término noche, Juan de la Cruz</a:t>
            </a:r>
          </a:p>
          <a:p>
            <a:r>
              <a:rPr lang="es-ES_tradnl" sz="2000" dirty="0">
                <a:effectLst/>
                <a:latin typeface="Helvetica" pitchFamily="2" charset="0"/>
              </a:rPr>
              <a:t>quiere decir el oscurecimiento de las formas habituales</a:t>
            </a:r>
          </a:p>
          <a:p>
            <a:r>
              <a:rPr lang="es-ES_tradnl" sz="2000" dirty="0">
                <a:effectLst/>
                <a:latin typeface="Helvetica" pitchFamily="2" charset="0"/>
              </a:rPr>
              <a:t>en las que nos relacionamos con Dios, ya sea a través de</a:t>
            </a:r>
          </a:p>
          <a:p>
            <a:r>
              <a:rPr lang="es-ES_tradnl" sz="2000" dirty="0">
                <a:effectLst/>
                <a:latin typeface="Helvetica" pitchFamily="2" charset="0"/>
              </a:rPr>
              <a:t>la reflexión o de la experiencia de los sentidos. Nuestras</a:t>
            </a:r>
          </a:p>
          <a:p>
            <a:r>
              <a:rPr lang="es-ES_tradnl" sz="2000" dirty="0">
                <a:effectLst/>
                <a:latin typeface="Helvetica" pitchFamily="2" charset="0"/>
              </a:rPr>
              <a:t>formas ordinarias de relacionarnos con Dios están cambiando</a:t>
            </a:r>
          </a:p>
          <a:p>
            <a:r>
              <a:rPr lang="es-ES_tradnl" sz="2000" dirty="0">
                <a:effectLst/>
                <a:latin typeface="Helvetica" pitchFamily="2" charset="0"/>
              </a:rPr>
              <a:t>a formas que no conocemos. Esto destruye nuestros</a:t>
            </a:r>
          </a:p>
          <a:p>
            <a:r>
              <a:rPr lang="es-ES_tradnl" sz="2000" dirty="0">
                <a:effectLst/>
                <a:latin typeface="Helvetica" pitchFamily="2" charset="0"/>
              </a:rPr>
              <a:t>planes y estrategias para la travesía espiritual.</a:t>
            </a:r>
          </a:p>
          <a:p>
            <a:r>
              <a:rPr lang="es-ES_tradnl" sz="2000" dirty="0">
                <a:effectLst/>
                <a:latin typeface="Helvetica" pitchFamily="2" charset="0"/>
              </a:rPr>
              <a:t>Percibimos que la travesía es un camino que no se puede</a:t>
            </a:r>
          </a:p>
          <a:p>
            <a:r>
              <a:rPr lang="es-ES_tradnl" sz="2000" dirty="0">
                <a:effectLst/>
                <a:latin typeface="Helvetica" pitchFamily="2" charset="0"/>
              </a:rPr>
              <a:t>trazar de antemano. Dios nos ayuda a dejar de identificarnos</a:t>
            </a:r>
          </a:p>
          <a:p>
            <a:r>
              <a:rPr lang="es-ES_tradnl" sz="2000" dirty="0">
                <a:effectLst/>
                <a:latin typeface="Helvetica" pitchFamily="2" charset="0"/>
              </a:rPr>
              <a:t>con nuestras ideas preconcebidas, iluminándonos</a:t>
            </a:r>
          </a:p>
          <a:p>
            <a:r>
              <a:rPr lang="es-ES_tradnl" sz="2000" dirty="0">
                <a:effectLst/>
                <a:latin typeface="Helvetica" pitchFamily="2" charset="0"/>
              </a:rPr>
              <a:t>desde dentro con los dones contemplativos del Espíritu.</a:t>
            </a:r>
          </a:p>
          <a:p>
            <a:r>
              <a:rPr lang="es-ES_tradnl" sz="2000" dirty="0">
                <a:effectLst/>
                <a:latin typeface="Helvetica" pitchFamily="2" charset="0"/>
              </a:rPr>
              <a:t>A través de la infusión de su luz y la seguridad de su</a:t>
            </a:r>
          </a:p>
          <a:p>
            <a:r>
              <a:rPr lang="es-ES_tradnl" sz="2000" dirty="0">
                <a:effectLst/>
                <a:latin typeface="Helvetica" pitchFamily="2" charset="0"/>
              </a:rPr>
              <a:t>amor, nos muestra nuestras debilidades y deficiencias, no</a:t>
            </a:r>
          </a:p>
          <a:p>
            <a:r>
              <a:rPr lang="es-ES_tradnl" sz="2000" dirty="0">
                <a:effectLst/>
                <a:latin typeface="Helvetica" pitchFamily="2" charset="0"/>
              </a:rPr>
              <a:t>para abrumarnos de desánimo, sino para animarnos a que</a:t>
            </a:r>
          </a:p>
          <a:p>
            <a:r>
              <a:rPr lang="es-ES_tradnl" sz="2000" dirty="0">
                <a:effectLst/>
                <a:latin typeface="Helvetica" pitchFamily="2" charset="0"/>
              </a:rPr>
              <a:t>nos entreguemos por completo a su infinita misericordia.</a:t>
            </a:r>
          </a:p>
          <a:p>
            <a:pPr algn="just"/>
            <a:endParaRPr lang="en-US" sz="1900" dirty="0">
              <a:effectLst/>
              <a:latin typeface="Helvetica" pitchFamily="2" charset="0"/>
            </a:endParaRPr>
          </a:p>
          <a:p>
            <a:pPr algn="just"/>
            <a:endParaRPr lang="en-US" sz="1900" dirty="0">
              <a:latin typeface="Helvetica" pitchFamily="2" charset="0"/>
            </a:endParaRPr>
          </a:p>
          <a:p>
            <a:pPr algn="just"/>
            <a:r>
              <a:rPr lang="en-US" sz="1900" dirty="0">
                <a:effectLst/>
                <a:latin typeface="Helvetica" pitchFamily="2" charset="0"/>
              </a:rPr>
              <a:t>.</a:t>
            </a:r>
          </a:p>
          <a:p>
            <a:pPr algn="just"/>
            <a:endParaRPr lang="es-ES_tradnl" sz="190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582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41ABE-0745-5D28-0D51-FBF552952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197A6EB0-9860-D09E-BE27-0D8FBF6F9F1A}"/>
              </a:ext>
            </a:extLst>
          </p:cNvPr>
          <p:cNvPicPr/>
          <p:nvPr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77" y="0"/>
            <a:ext cx="1381760" cy="1380173"/>
          </a:xfrm>
          <a:prstGeom prst="rect">
            <a:avLst/>
          </a:prstGeom>
        </p:spPr>
      </p:pic>
      <p:sp>
        <p:nvSpPr>
          <p:cNvPr id="7" name="AutoShape 2" descr="Sirve este imagen? Me hace pensar en el ancho de la mano, como dice el pasaje">
            <a:extLst>
              <a:ext uri="{FF2B5EF4-FFF2-40B4-BE49-F238E27FC236}">
                <a16:creationId xmlns:a16="http://schemas.microsoft.com/office/drawing/2014/main" id="{7992F255-55A5-3C19-790C-14DA0E3680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70A8E9-F7CF-1D4B-333D-7D42FAEEA14A}"/>
              </a:ext>
            </a:extLst>
          </p:cNvPr>
          <p:cNvSpPr txBox="1"/>
          <p:nvPr/>
        </p:nvSpPr>
        <p:spPr>
          <a:xfrm>
            <a:off x="8447316" y="6226353"/>
            <a:ext cx="34442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http://www.ctksb.org/what-we-do</a:t>
            </a:r>
          </a:p>
        </p:txBody>
      </p:sp>
      <p:pic>
        <p:nvPicPr>
          <p:cNvPr id="8" name="Picture 2" descr="Core Values — Christ the King">
            <a:extLst>
              <a:ext uri="{FF2B5EF4-FFF2-40B4-BE49-F238E27FC236}">
                <a16:creationId xmlns:a16="http://schemas.microsoft.com/office/drawing/2014/main" id="{F4234893-1CA8-11EB-D8D3-2A602893A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17" y="417434"/>
            <a:ext cx="3317557" cy="57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8B4FF6A-2F51-F863-DF18-51830A4314C2}"/>
              </a:ext>
            </a:extLst>
          </p:cNvPr>
          <p:cNvSpPr/>
          <p:nvPr/>
        </p:nvSpPr>
        <p:spPr>
          <a:xfrm>
            <a:off x="427126" y="354648"/>
            <a:ext cx="7790861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AR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pt-BR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Leitura diária, </a:t>
            </a:r>
            <a:r>
              <a:rPr lang="pt-BR" sz="28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Mayo</a:t>
            </a:r>
            <a:r>
              <a:rPr lang="pt-BR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15</a:t>
            </a:r>
            <a:endParaRPr lang="es-ES_tradnl" noProof="0" dirty="0">
              <a:effectLst/>
              <a:latin typeface="Helvetica" pitchFamily="2" charset="0"/>
            </a:endParaRPr>
          </a:p>
          <a:p>
            <a:endParaRPr lang="es-ES_tradnl" noProof="0" dirty="0">
              <a:effectLst/>
              <a:latin typeface="Helvetica" pitchFamily="2" charset="0"/>
            </a:endParaRPr>
          </a:p>
          <a:p>
            <a:endParaRPr lang="en-US" dirty="0">
              <a:effectLst/>
              <a:latin typeface="Helvetica" pitchFamily="2" charset="0"/>
            </a:endParaRPr>
          </a:p>
          <a:p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A </a:t>
            </a:r>
            <a:r>
              <a:rPr lang="en-US" dirty="0" err="1">
                <a:effectLst/>
                <a:latin typeface="Helvetica" pitchFamily="2" charset="0"/>
              </a:rPr>
              <a:t>noite</a:t>
            </a:r>
            <a:r>
              <a:rPr lang="en-US" dirty="0">
                <a:effectLst/>
                <a:latin typeface="Helvetica" pitchFamily="2" charset="0"/>
              </a:rPr>
              <a:t> dos </a:t>
            </a:r>
            <a:r>
              <a:rPr lang="en-US" dirty="0" err="1">
                <a:effectLst/>
                <a:latin typeface="Helvetica" pitchFamily="2" charset="0"/>
              </a:rPr>
              <a:t>sentidos</a:t>
            </a:r>
            <a:r>
              <a:rPr lang="en-US" dirty="0">
                <a:effectLst/>
                <a:latin typeface="Helvetica" pitchFamily="2" charset="0"/>
              </a:rPr>
              <a:t>, </a:t>
            </a:r>
            <a:r>
              <a:rPr lang="en-US" dirty="0" err="1">
                <a:effectLst/>
                <a:latin typeface="Helvetica" pitchFamily="2" charset="0"/>
              </a:rPr>
              <a:t>afirma</a:t>
            </a:r>
            <a:r>
              <a:rPr lang="en-US" dirty="0">
                <a:effectLst/>
                <a:latin typeface="Helvetica" pitchFamily="2" charset="0"/>
              </a:rPr>
              <a:t> S. João da Cruz, </a:t>
            </a:r>
            <a:r>
              <a:rPr lang="en-US" dirty="0" err="1">
                <a:effectLst/>
                <a:latin typeface="Helvetica" pitchFamily="2" charset="0"/>
              </a:rPr>
              <a:t>acontece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“</a:t>
            </a:r>
            <a:r>
              <a:rPr lang="en-US" dirty="0" err="1">
                <a:effectLst/>
                <a:latin typeface="Helvetica" pitchFamily="2" charset="0"/>
              </a:rPr>
              <a:t>bem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depressa</a:t>
            </a:r>
            <a:r>
              <a:rPr lang="en-US" dirty="0">
                <a:effectLst/>
                <a:latin typeface="Helvetica" pitchFamily="2" charset="0"/>
              </a:rPr>
              <a:t>” para </a:t>
            </a:r>
            <a:r>
              <a:rPr lang="en-US" dirty="0" err="1">
                <a:effectLst/>
                <a:latin typeface="Helvetica" pitchFamily="2" charset="0"/>
              </a:rPr>
              <a:t>aqueles</a:t>
            </a:r>
            <a:r>
              <a:rPr lang="en-US" dirty="0">
                <a:effectLst/>
                <a:latin typeface="Helvetica" pitchFamily="2" charset="0"/>
              </a:rPr>
              <a:t> que se </a:t>
            </a:r>
            <a:r>
              <a:rPr lang="en-US" dirty="0" err="1">
                <a:effectLst/>
                <a:latin typeface="Helvetica" pitchFamily="2" charset="0"/>
              </a:rPr>
              <a:t>comprometem</a:t>
            </a:r>
            <a:r>
              <a:rPr lang="en-US" dirty="0">
                <a:effectLst/>
                <a:latin typeface="Helvetica" pitchFamily="2" charset="0"/>
              </a:rPr>
              <a:t> com</a:t>
            </a:r>
          </a:p>
          <a:p>
            <a:r>
              <a:rPr lang="en-US" dirty="0">
                <a:effectLst/>
                <a:latin typeface="Helvetica" pitchFamily="2" charset="0"/>
              </a:rPr>
              <a:t>o </a:t>
            </a:r>
            <a:r>
              <a:rPr lang="en-US" dirty="0" err="1">
                <a:effectLst/>
                <a:latin typeface="Helvetica" pitchFamily="2" charset="0"/>
              </a:rPr>
              <a:t>caminho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espiritual</a:t>
            </a:r>
            <a:r>
              <a:rPr lang="en-US" dirty="0">
                <a:effectLst/>
                <a:latin typeface="Helvetica" pitchFamily="2" charset="0"/>
              </a:rPr>
              <a:t>. Com o </a:t>
            </a:r>
            <a:r>
              <a:rPr lang="en-US" dirty="0" err="1">
                <a:effectLst/>
                <a:latin typeface="Helvetica" pitchFamily="2" charset="0"/>
              </a:rPr>
              <a:t>termo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noite</a:t>
            </a:r>
            <a:r>
              <a:rPr lang="en-US" dirty="0">
                <a:effectLst/>
                <a:latin typeface="Helvetica" pitchFamily="2" charset="0"/>
              </a:rPr>
              <a:t>, João da Cruz</a:t>
            </a:r>
          </a:p>
          <a:p>
            <a:r>
              <a:rPr lang="en-US" dirty="0" err="1">
                <a:effectLst/>
                <a:latin typeface="Helvetica" pitchFamily="2" charset="0"/>
              </a:rPr>
              <a:t>quer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significar</a:t>
            </a:r>
            <a:r>
              <a:rPr lang="en-US" dirty="0">
                <a:effectLst/>
                <a:latin typeface="Helvetica" pitchFamily="2" charset="0"/>
              </a:rPr>
              <a:t> o </a:t>
            </a:r>
            <a:r>
              <a:rPr lang="en-US" dirty="0" err="1">
                <a:effectLst/>
                <a:latin typeface="Helvetica" pitchFamily="2" charset="0"/>
              </a:rPr>
              <a:t>obscurecimento</a:t>
            </a:r>
            <a:r>
              <a:rPr lang="en-US" dirty="0">
                <a:effectLst/>
                <a:latin typeface="Helvetica" pitchFamily="2" charset="0"/>
              </a:rPr>
              <a:t> das </a:t>
            </a:r>
            <a:r>
              <a:rPr lang="en-US" dirty="0" err="1">
                <a:effectLst/>
                <a:latin typeface="Helvetica" pitchFamily="2" charset="0"/>
              </a:rPr>
              <a:t>formas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habituais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com que </a:t>
            </a:r>
            <a:r>
              <a:rPr lang="en-US" dirty="0" err="1">
                <a:effectLst/>
                <a:latin typeface="Helvetica" pitchFamily="2" charset="0"/>
              </a:rPr>
              <a:t>nos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relacionamos</a:t>
            </a:r>
            <a:r>
              <a:rPr lang="en-US" dirty="0">
                <a:effectLst/>
                <a:latin typeface="Helvetica" pitchFamily="2" charset="0"/>
              </a:rPr>
              <a:t> com Deus, </a:t>
            </a:r>
            <a:r>
              <a:rPr lang="en-US" dirty="0" err="1">
                <a:effectLst/>
                <a:latin typeface="Helvetica" pitchFamily="2" charset="0"/>
              </a:rPr>
              <a:t>seja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através</a:t>
            </a:r>
            <a:r>
              <a:rPr lang="en-US" dirty="0">
                <a:effectLst/>
                <a:latin typeface="Helvetica" pitchFamily="2" charset="0"/>
              </a:rPr>
              <a:t> da </a:t>
            </a:r>
            <a:r>
              <a:rPr lang="en-US" dirty="0" err="1">
                <a:effectLst/>
                <a:latin typeface="Helvetica" pitchFamily="2" charset="0"/>
              </a:rPr>
              <a:t>reflexão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 err="1">
                <a:effectLst/>
                <a:latin typeface="Helvetica" pitchFamily="2" charset="0"/>
              </a:rPr>
              <a:t>ou</a:t>
            </a:r>
            <a:r>
              <a:rPr lang="en-US" dirty="0">
                <a:effectLst/>
                <a:latin typeface="Helvetica" pitchFamily="2" charset="0"/>
              </a:rPr>
              <a:t> da </a:t>
            </a:r>
            <a:r>
              <a:rPr lang="en-US" dirty="0" err="1">
                <a:effectLst/>
                <a:latin typeface="Helvetica" pitchFamily="2" charset="0"/>
              </a:rPr>
              <a:t>experiência</a:t>
            </a:r>
            <a:r>
              <a:rPr lang="en-US" dirty="0">
                <a:effectLst/>
                <a:latin typeface="Helvetica" pitchFamily="2" charset="0"/>
              </a:rPr>
              <a:t> dos </a:t>
            </a:r>
            <a:r>
              <a:rPr lang="en-US" dirty="0" err="1">
                <a:effectLst/>
                <a:latin typeface="Helvetica" pitchFamily="2" charset="0"/>
              </a:rPr>
              <a:t>sentidos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Nossas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formas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ordinárias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de </a:t>
            </a:r>
            <a:r>
              <a:rPr lang="en-US" dirty="0" err="1">
                <a:effectLst/>
                <a:latin typeface="Helvetica" pitchFamily="2" charset="0"/>
              </a:rPr>
              <a:t>nos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relacionar</a:t>
            </a:r>
            <a:r>
              <a:rPr lang="en-US" dirty="0">
                <a:effectLst/>
                <a:latin typeface="Helvetica" pitchFamily="2" charset="0"/>
              </a:rPr>
              <a:t> com Deus </a:t>
            </a:r>
            <a:r>
              <a:rPr lang="en-US" dirty="0" err="1">
                <a:effectLst/>
                <a:latin typeface="Helvetica" pitchFamily="2" charset="0"/>
              </a:rPr>
              <a:t>estão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mudando</a:t>
            </a:r>
            <a:r>
              <a:rPr lang="en-US" dirty="0">
                <a:effectLst/>
                <a:latin typeface="Helvetica" pitchFamily="2" charset="0"/>
              </a:rPr>
              <a:t> para</a:t>
            </a:r>
          </a:p>
          <a:p>
            <a:r>
              <a:rPr lang="en-US" dirty="0" err="1">
                <a:effectLst/>
                <a:latin typeface="Helvetica" pitchFamily="2" charset="0"/>
              </a:rPr>
              <a:t>formas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não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conhecemos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Isto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destrói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nossos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planos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e </a:t>
            </a:r>
            <a:r>
              <a:rPr lang="en-US" dirty="0" err="1">
                <a:effectLst/>
                <a:latin typeface="Helvetica" pitchFamily="2" charset="0"/>
              </a:rPr>
              <a:t>estratégias</a:t>
            </a:r>
            <a:r>
              <a:rPr lang="en-US" dirty="0">
                <a:effectLst/>
                <a:latin typeface="Helvetica" pitchFamily="2" charset="0"/>
              </a:rPr>
              <a:t> para a </a:t>
            </a:r>
            <a:r>
              <a:rPr lang="en-US" dirty="0" err="1">
                <a:effectLst/>
                <a:latin typeface="Helvetica" pitchFamily="2" charset="0"/>
              </a:rPr>
              <a:t>travessia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espiritual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Percebemos</a:t>
            </a:r>
            <a:r>
              <a:rPr lang="en-US" dirty="0">
                <a:effectLst/>
                <a:latin typeface="Helvetica" pitchFamily="2" charset="0"/>
              </a:rPr>
              <a:t> que</a:t>
            </a:r>
          </a:p>
          <a:p>
            <a:r>
              <a:rPr lang="en-US" dirty="0">
                <a:effectLst/>
                <a:latin typeface="Helvetica" pitchFamily="2" charset="0"/>
              </a:rPr>
              <a:t>a </a:t>
            </a:r>
            <a:r>
              <a:rPr lang="en-US" dirty="0" err="1">
                <a:effectLst/>
                <a:latin typeface="Helvetica" pitchFamily="2" charset="0"/>
              </a:rPr>
              <a:t>travessia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é</a:t>
            </a:r>
            <a:r>
              <a:rPr lang="en-US" dirty="0">
                <a:effectLst/>
                <a:latin typeface="Helvetica" pitchFamily="2" charset="0"/>
              </a:rPr>
              <a:t> um </a:t>
            </a:r>
            <a:r>
              <a:rPr lang="en-US" dirty="0" err="1">
                <a:effectLst/>
                <a:latin typeface="Helvetica" pitchFamily="2" charset="0"/>
              </a:rPr>
              <a:t>caminho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não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podemos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traçar</a:t>
            </a:r>
            <a:r>
              <a:rPr lang="en-US" dirty="0">
                <a:effectLst/>
                <a:latin typeface="Helvetica" pitchFamily="2" charset="0"/>
              </a:rPr>
              <a:t> de </a:t>
            </a:r>
            <a:r>
              <a:rPr lang="en-US" dirty="0" err="1">
                <a:effectLst/>
                <a:latin typeface="Helvetica" pitchFamily="2" charset="0"/>
              </a:rPr>
              <a:t>antemão</a:t>
            </a:r>
            <a:r>
              <a:rPr lang="en-US" dirty="0">
                <a:effectLst/>
                <a:latin typeface="Helvetica" pitchFamily="2" charset="0"/>
              </a:rPr>
              <a:t>.</a:t>
            </a:r>
          </a:p>
          <a:p>
            <a:r>
              <a:rPr lang="en-US" dirty="0">
                <a:effectLst/>
                <a:latin typeface="Helvetica" pitchFamily="2" charset="0"/>
              </a:rPr>
              <a:t>Deus </a:t>
            </a:r>
            <a:r>
              <a:rPr lang="en-US" dirty="0" err="1">
                <a:effectLst/>
                <a:latin typeface="Helvetica" pitchFamily="2" charset="0"/>
              </a:rPr>
              <a:t>nos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ajuda</a:t>
            </a:r>
            <a:r>
              <a:rPr lang="en-US" dirty="0">
                <a:effectLst/>
                <a:latin typeface="Helvetica" pitchFamily="2" charset="0"/>
              </a:rPr>
              <a:t> a </a:t>
            </a:r>
            <a:r>
              <a:rPr lang="en-US" dirty="0" err="1">
                <a:effectLst/>
                <a:latin typeface="Helvetica" pitchFamily="2" charset="0"/>
              </a:rPr>
              <a:t>deixar</a:t>
            </a:r>
            <a:r>
              <a:rPr lang="en-US" dirty="0">
                <a:effectLst/>
                <a:latin typeface="Helvetica" pitchFamily="2" charset="0"/>
              </a:rPr>
              <a:t> de </a:t>
            </a:r>
            <a:r>
              <a:rPr lang="en-US" dirty="0" err="1">
                <a:effectLst/>
                <a:latin typeface="Helvetica" pitchFamily="2" charset="0"/>
              </a:rPr>
              <a:t>identificar-nos</a:t>
            </a:r>
            <a:r>
              <a:rPr lang="en-US" dirty="0">
                <a:effectLst/>
                <a:latin typeface="Helvetica" pitchFamily="2" charset="0"/>
              </a:rPr>
              <a:t> com</a:t>
            </a:r>
          </a:p>
          <a:p>
            <a:r>
              <a:rPr lang="en-US" dirty="0" err="1">
                <a:effectLst/>
                <a:latin typeface="Helvetica" pitchFamily="2" charset="0"/>
              </a:rPr>
              <a:t>nossas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ideias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preconcebidas</a:t>
            </a:r>
            <a:r>
              <a:rPr lang="en-US" dirty="0">
                <a:effectLst/>
                <a:latin typeface="Helvetica" pitchFamily="2" charset="0"/>
              </a:rPr>
              <a:t>, </a:t>
            </a:r>
            <a:r>
              <a:rPr lang="en-US" dirty="0" err="1">
                <a:effectLst/>
                <a:latin typeface="Helvetica" pitchFamily="2" charset="0"/>
              </a:rPr>
              <a:t>iluminando-nos</a:t>
            </a:r>
            <a:r>
              <a:rPr lang="en-US" dirty="0">
                <a:effectLst/>
                <a:latin typeface="Helvetica" pitchFamily="2" charset="0"/>
              </a:rPr>
              <a:t> a </a:t>
            </a:r>
            <a:r>
              <a:rPr lang="en-US" dirty="0" err="1">
                <a:effectLst/>
                <a:latin typeface="Helvetica" pitchFamily="2" charset="0"/>
              </a:rPr>
              <a:t>partir</a:t>
            </a:r>
            <a:r>
              <a:rPr lang="en-US" dirty="0">
                <a:effectLst/>
                <a:latin typeface="Helvetica" pitchFamily="2" charset="0"/>
              </a:rPr>
              <a:t> de</a:t>
            </a:r>
          </a:p>
          <a:p>
            <a:r>
              <a:rPr lang="en-US" dirty="0" err="1">
                <a:effectLst/>
                <a:latin typeface="Helvetica" pitchFamily="2" charset="0"/>
              </a:rPr>
              <a:t>dentro</a:t>
            </a:r>
            <a:r>
              <a:rPr lang="en-US" dirty="0">
                <a:effectLst/>
                <a:latin typeface="Helvetica" pitchFamily="2" charset="0"/>
              </a:rPr>
              <a:t> com </a:t>
            </a:r>
            <a:r>
              <a:rPr lang="en-US" dirty="0" err="1">
                <a:effectLst/>
                <a:latin typeface="Helvetica" pitchFamily="2" charset="0"/>
              </a:rPr>
              <a:t>os</a:t>
            </a:r>
            <a:r>
              <a:rPr lang="en-US" dirty="0">
                <a:effectLst/>
                <a:latin typeface="Helvetica" pitchFamily="2" charset="0"/>
              </a:rPr>
              <a:t> dons </a:t>
            </a:r>
            <a:r>
              <a:rPr lang="en-US" dirty="0" err="1">
                <a:effectLst/>
                <a:latin typeface="Helvetica" pitchFamily="2" charset="0"/>
              </a:rPr>
              <a:t>contemplativos</a:t>
            </a:r>
            <a:r>
              <a:rPr lang="en-US" dirty="0">
                <a:effectLst/>
                <a:latin typeface="Helvetica" pitchFamily="2" charset="0"/>
              </a:rPr>
              <a:t> do </a:t>
            </a:r>
            <a:r>
              <a:rPr lang="en-US" dirty="0" err="1">
                <a:effectLst/>
                <a:latin typeface="Helvetica" pitchFamily="2" charset="0"/>
              </a:rPr>
              <a:t>Espírito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Através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da </a:t>
            </a:r>
            <a:r>
              <a:rPr lang="en-US" dirty="0" err="1">
                <a:effectLst/>
                <a:latin typeface="Helvetica" pitchFamily="2" charset="0"/>
              </a:rPr>
              <a:t>infusão</a:t>
            </a:r>
            <a:r>
              <a:rPr lang="en-US" dirty="0">
                <a:effectLst/>
                <a:latin typeface="Helvetica" pitchFamily="2" charset="0"/>
              </a:rPr>
              <a:t> de </a:t>
            </a:r>
            <a:r>
              <a:rPr lang="en-US" dirty="0" err="1">
                <a:effectLst/>
                <a:latin typeface="Helvetica" pitchFamily="2" charset="0"/>
              </a:rPr>
              <a:t>sua</a:t>
            </a:r>
            <a:r>
              <a:rPr lang="en-US" dirty="0">
                <a:effectLst/>
                <a:latin typeface="Helvetica" pitchFamily="2" charset="0"/>
              </a:rPr>
              <a:t> luz e da </a:t>
            </a:r>
            <a:r>
              <a:rPr lang="en-US" dirty="0" err="1">
                <a:effectLst/>
                <a:latin typeface="Helvetica" pitchFamily="2" charset="0"/>
              </a:rPr>
              <a:t>segurança</a:t>
            </a:r>
            <a:r>
              <a:rPr lang="en-US" dirty="0">
                <a:effectLst/>
                <a:latin typeface="Helvetica" pitchFamily="2" charset="0"/>
              </a:rPr>
              <a:t> de </a:t>
            </a:r>
            <a:r>
              <a:rPr lang="en-US" dirty="0" err="1">
                <a:effectLst/>
                <a:latin typeface="Helvetica" pitchFamily="2" charset="0"/>
              </a:rPr>
              <a:t>seu</a:t>
            </a:r>
            <a:r>
              <a:rPr lang="en-US" dirty="0">
                <a:effectLst/>
                <a:latin typeface="Helvetica" pitchFamily="2" charset="0"/>
              </a:rPr>
              <a:t> amor, Ele </a:t>
            </a:r>
            <a:r>
              <a:rPr lang="en-US" dirty="0" err="1">
                <a:effectLst/>
                <a:latin typeface="Helvetica" pitchFamily="2" charset="0"/>
              </a:rPr>
              <a:t>nos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 err="1">
                <a:effectLst/>
                <a:latin typeface="Helvetica" pitchFamily="2" charset="0"/>
              </a:rPr>
              <a:t>mostra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nossas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debilidades</a:t>
            </a:r>
            <a:r>
              <a:rPr lang="en-US" dirty="0">
                <a:effectLst/>
                <a:latin typeface="Helvetica" pitchFamily="2" charset="0"/>
              </a:rPr>
              <a:t> e </a:t>
            </a:r>
            <a:r>
              <a:rPr lang="en-US" dirty="0" err="1">
                <a:effectLst/>
                <a:latin typeface="Helvetica" pitchFamily="2" charset="0"/>
              </a:rPr>
              <a:t>deficiências</a:t>
            </a:r>
            <a:r>
              <a:rPr lang="en-US" dirty="0">
                <a:effectLst/>
                <a:latin typeface="Helvetica" pitchFamily="2" charset="0"/>
              </a:rPr>
              <a:t>, </a:t>
            </a:r>
            <a:r>
              <a:rPr lang="en-US" dirty="0" err="1">
                <a:effectLst/>
                <a:latin typeface="Helvetica" pitchFamily="2" charset="0"/>
              </a:rPr>
              <a:t>não</a:t>
            </a:r>
            <a:r>
              <a:rPr lang="en-US" dirty="0">
                <a:effectLst/>
                <a:latin typeface="Helvetica" pitchFamily="2" charset="0"/>
              </a:rPr>
              <a:t> para </a:t>
            </a:r>
            <a:r>
              <a:rPr lang="en-US" dirty="0" err="1">
                <a:effectLst/>
                <a:latin typeface="Helvetica" pitchFamily="2" charset="0"/>
              </a:rPr>
              <a:t>nos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 err="1">
                <a:effectLst/>
                <a:latin typeface="Helvetica" pitchFamily="2" charset="0"/>
              </a:rPr>
              <a:t>constranger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ao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desânimo</a:t>
            </a:r>
            <a:r>
              <a:rPr lang="en-US" dirty="0">
                <a:effectLst/>
                <a:latin typeface="Helvetica" pitchFamily="2" charset="0"/>
              </a:rPr>
              <a:t>, mas para </a:t>
            </a:r>
            <a:r>
              <a:rPr lang="en-US" dirty="0" err="1">
                <a:effectLst/>
                <a:latin typeface="Helvetica" pitchFamily="2" charset="0"/>
              </a:rPr>
              <a:t>animar-nos</a:t>
            </a:r>
            <a:r>
              <a:rPr lang="en-US" dirty="0">
                <a:effectLst/>
                <a:latin typeface="Helvetica" pitchFamily="2" charset="0"/>
              </a:rPr>
              <a:t> a </a:t>
            </a:r>
            <a:r>
              <a:rPr lang="en-US" dirty="0" err="1">
                <a:effectLst/>
                <a:latin typeface="Helvetica" pitchFamily="2" charset="0"/>
              </a:rPr>
              <a:t>nos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entregar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 err="1">
                <a:effectLst/>
                <a:latin typeface="Helvetica" pitchFamily="2" charset="0"/>
              </a:rPr>
              <a:t>por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completo</a:t>
            </a:r>
            <a:r>
              <a:rPr lang="en-US" dirty="0">
                <a:effectLst/>
                <a:latin typeface="Helvetica" pitchFamily="2" charset="0"/>
              </a:rPr>
              <a:t> à </a:t>
            </a:r>
            <a:r>
              <a:rPr lang="en-US" dirty="0" err="1">
                <a:effectLst/>
                <a:latin typeface="Helvetica" pitchFamily="2" charset="0"/>
              </a:rPr>
              <a:t>sua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infinita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misericórdia</a:t>
            </a:r>
            <a:r>
              <a:rPr lang="en-US" dirty="0">
                <a:effectLst/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7976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54688-9C9E-D424-74B5-4FDD1320B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2032470-9721-B90F-A071-7EFF481F2CD5}"/>
              </a:ext>
            </a:extLst>
          </p:cNvPr>
          <p:cNvPicPr/>
          <p:nvPr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77" y="0"/>
            <a:ext cx="1381760" cy="1380173"/>
          </a:xfrm>
          <a:prstGeom prst="rect">
            <a:avLst/>
          </a:prstGeom>
        </p:spPr>
      </p:pic>
      <p:sp>
        <p:nvSpPr>
          <p:cNvPr id="7" name="AutoShape 2" descr="Sirve este imagen? Me hace pensar en el ancho de la mano, como dice el pasaje">
            <a:extLst>
              <a:ext uri="{FF2B5EF4-FFF2-40B4-BE49-F238E27FC236}">
                <a16:creationId xmlns:a16="http://schemas.microsoft.com/office/drawing/2014/main" id="{A89A54CF-41BD-7DC4-54AC-8CDD8F350C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4A70205-D367-AB55-8D20-303011BE104A}"/>
              </a:ext>
            </a:extLst>
          </p:cNvPr>
          <p:cNvSpPr txBox="1"/>
          <p:nvPr/>
        </p:nvSpPr>
        <p:spPr>
          <a:xfrm>
            <a:off x="8447316" y="6226353"/>
            <a:ext cx="34442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http://www.ctksb.org/what-we-do</a:t>
            </a:r>
          </a:p>
        </p:txBody>
      </p:sp>
      <p:pic>
        <p:nvPicPr>
          <p:cNvPr id="8" name="Picture 2" descr="Core Values — Christ the King">
            <a:extLst>
              <a:ext uri="{FF2B5EF4-FFF2-40B4-BE49-F238E27FC236}">
                <a16:creationId xmlns:a16="http://schemas.microsoft.com/office/drawing/2014/main" id="{C0EB2E1B-E1FA-40D5-6E76-9AC8F63E7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17" y="417434"/>
            <a:ext cx="3317557" cy="57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474F3FB-D29A-8D57-3B08-DCE6A80C5D02}"/>
              </a:ext>
            </a:extLst>
          </p:cNvPr>
          <p:cNvSpPr/>
          <p:nvPr/>
        </p:nvSpPr>
        <p:spPr>
          <a:xfrm>
            <a:off x="427126" y="354648"/>
            <a:ext cx="7790861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AR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pt-BR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Leitura diária, </a:t>
            </a:r>
            <a:r>
              <a:rPr lang="pt-BR" sz="28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Mayo</a:t>
            </a:r>
            <a:r>
              <a:rPr lang="pt-BR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16</a:t>
            </a:r>
            <a:endParaRPr lang="pt-BR" sz="22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ES_tradnl" noProof="0" dirty="0">
              <a:effectLst/>
              <a:latin typeface="Helvetica" pitchFamily="2" charset="0"/>
            </a:endParaRPr>
          </a:p>
          <a:p>
            <a:pPr algn="just"/>
            <a:endParaRPr lang="es-ES_tradnl" sz="1900" dirty="0">
              <a:latin typeface="Helvetica" pitchFamily="2" charset="0"/>
            </a:endParaRPr>
          </a:p>
          <a:p>
            <a:r>
              <a:rPr lang="es-ES_tradnl" sz="2000" dirty="0">
                <a:effectLst/>
                <a:latin typeface="Helvetica" pitchFamily="2" charset="0"/>
              </a:rPr>
              <a:t>El viaje espiritual es un llamado a lo desconocido. Su paradigma</a:t>
            </a:r>
          </a:p>
          <a:p>
            <a:r>
              <a:rPr lang="es-ES_tradnl" sz="2000" dirty="0">
                <a:effectLst/>
                <a:latin typeface="Helvetica" pitchFamily="2" charset="0"/>
              </a:rPr>
              <a:t>bíblico es el llamado de Abraham: "Deja la casa</a:t>
            </a:r>
          </a:p>
          <a:p>
            <a:r>
              <a:rPr lang="es-ES_tradnl" sz="2000" dirty="0">
                <a:effectLst/>
                <a:latin typeface="Helvetica" pitchFamily="2" charset="0"/>
              </a:rPr>
              <a:t>de tu padre, tus amigos, parientes y propiedades, y entra</a:t>
            </a:r>
          </a:p>
          <a:p>
            <a:r>
              <a:rPr lang="es-ES_tradnl" sz="2000" dirty="0">
                <a:effectLst/>
                <a:latin typeface="Helvetica" pitchFamily="2" charset="0"/>
              </a:rPr>
              <a:t>en la tierra que yo te mostraré" (Génesis 12: 1). Dios</a:t>
            </a:r>
          </a:p>
          <a:p>
            <a:r>
              <a:rPr lang="es-ES_tradnl" sz="2000" dirty="0">
                <a:effectLst/>
                <a:latin typeface="Helvetica" pitchFamily="2" charset="0"/>
              </a:rPr>
              <a:t>primero nos llama a salir de nuestras formas infantiles de</a:t>
            </a:r>
          </a:p>
          <a:p>
            <a:r>
              <a:rPr lang="es-ES_tradnl" sz="2000" dirty="0">
                <a:effectLst/>
                <a:latin typeface="Helvetica" pitchFamily="2" charset="0"/>
              </a:rPr>
              <a:t>reaccionar para entrar en relaciones que sean apropiadas</a:t>
            </a:r>
          </a:p>
          <a:p>
            <a:r>
              <a:rPr lang="es-ES_tradnl" sz="2000" dirty="0">
                <a:effectLst/>
                <a:latin typeface="Helvetica" pitchFamily="2" charset="0"/>
              </a:rPr>
              <a:t>para el estado de plena consciencia </a:t>
            </a:r>
            <a:r>
              <a:rPr lang="es-ES_tradnl" sz="2000" dirty="0" err="1">
                <a:effectLst/>
                <a:latin typeface="Helvetica" pitchFamily="2" charset="0"/>
              </a:rPr>
              <a:t>egoica</a:t>
            </a:r>
            <a:r>
              <a:rPr lang="es-ES_tradnl" sz="2000" dirty="0">
                <a:effectLst/>
                <a:latin typeface="Helvetica" pitchFamily="2" charset="0"/>
              </a:rPr>
              <a:t> (surgimiento</a:t>
            </a:r>
          </a:p>
          <a:p>
            <a:r>
              <a:rPr lang="es-ES_tradnl" sz="2000" dirty="0">
                <a:effectLst/>
                <a:latin typeface="Helvetica" pitchFamily="2" charset="0"/>
              </a:rPr>
              <a:t>total de responsabilidad moral por nuestro comportamiento</a:t>
            </a:r>
          </a:p>
          <a:p>
            <a:r>
              <a:rPr lang="es-ES_tradnl" sz="2000" dirty="0">
                <a:effectLst/>
                <a:latin typeface="Helvetica" pitchFamily="2" charset="0"/>
              </a:rPr>
              <a:t>y relaciones). Pero una vez que esto se estabiliza,</a:t>
            </a:r>
          </a:p>
          <a:p>
            <a:r>
              <a:rPr lang="es-ES_tradnl" sz="2000" dirty="0">
                <a:effectLst/>
                <a:latin typeface="Helvetica" pitchFamily="2" charset="0"/>
              </a:rPr>
              <a:t>no tenemos la más remota idea de adónde nos lleva</a:t>
            </a:r>
          </a:p>
          <a:p>
            <a:r>
              <a:rPr lang="es-ES_tradnl" sz="2000" dirty="0">
                <a:effectLst/>
                <a:latin typeface="Helvetica" pitchFamily="2" charset="0"/>
              </a:rPr>
              <a:t>Dios. Pablo dice: "El ojo no ha visto, el oído no ha oído,</a:t>
            </a:r>
          </a:p>
          <a:p>
            <a:r>
              <a:rPr lang="es-ES_tradnl" sz="2000" dirty="0">
                <a:effectLst/>
                <a:latin typeface="Helvetica" pitchFamily="2" charset="0"/>
              </a:rPr>
              <a:t>ni siquiera el ser humano ha comprendido lo que Dios ha</a:t>
            </a:r>
          </a:p>
          <a:p>
            <a:r>
              <a:rPr lang="es-ES_tradnl" sz="2000" dirty="0">
                <a:effectLst/>
                <a:latin typeface="Helvetica" pitchFamily="2" charset="0"/>
              </a:rPr>
              <a:t>preparado para quienes lo aman" (1 </a:t>
            </a:r>
            <a:r>
              <a:rPr lang="es-ES_tradnl" sz="2000" dirty="0" err="1">
                <a:effectLst/>
                <a:latin typeface="Helvetica" pitchFamily="2" charset="0"/>
              </a:rPr>
              <a:t>Cor</a:t>
            </a:r>
            <a:r>
              <a:rPr lang="es-ES_tradnl" sz="2000" dirty="0">
                <a:effectLst/>
                <a:latin typeface="Helvetica" pitchFamily="2" charset="0"/>
              </a:rPr>
              <a:t>. 2: 9). La única</a:t>
            </a:r>
          </a:p>
          <a:p>
            <a:r>
              <a:rPr lang="es-ES_tradnl" sz="2000" dirty="0">
                <a:effectLst/>
                <a:latin typeface="Helvetica" pitchFamily="2" charset="0"/>
              </a:rPr>
              <a:t>forma de llegar es consentir a no saber. El deseo o la exigencia</a:t>
            </a:r>
          </a:p>
          <a:p>
            <a:r>
              <a:rPr lang="es-ES_tradnl" sz="2000" dirty="0">
                <a:effectLst/>
                <a:latin typeface="Helvetica" pitchFamily="2" charset="0"/>
              </a:rPr>
              <a:t>de certeza es un obstáculo para lanzarse a toda</a:t>
            </a:r>
          </a:p>
          <a:p>
            <a:r>
              <a:rPr lang="es-ES_tradnl" sz="2000" dirty="0">
                <a:effectLst/>
                <a:latin typeface="Helvetica" pitchFamily="2" charset="0"/>
              </a:rPr>
              <a:t>vela por el océano de la confianza.</a:t>
            </a:r>
          </a:p>
        </p:txBody>
      </p:sp>
    </p:spTree>
    <p:extLst>
      <p:ext uri="{BB962C8B-B14F-4D97-AF65-F5344CB8AC3E}">
        <p14:creationId xmlns:p14="http://schemas.microsoft.com/office/powerpoint/2010/main" val="2018211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59540665390714DB4E8660F20F2B631" ma:contentTypeVersion="14" ma:contentTypeDescription="Crear nuevo documento." ma:contentTypeScope="" ma:versionID="d8a025d3d161320c7886780bd03151f8">
  <xsd:schema xmlns:xsd="http://www.w3.org/2001/XMLSchema" xmlns:xs="http://www.w3.org/2001/XMLSchema" xmlns:p="http://schemas.microsoft.com/office/2006/metadata/properties" xmlns:ns3="cd750bd2-fb1c-425b-8dc6-87e5663180d1" xmlns:ns4="0c2ae67a-9323-4209-a3e8-1f9cc0054e8b" targetNamespace="http://schemas.microsoft.com/office/2006/metadata/properties" ma:root="true" ma:fieldsID="95dbe870a0972003f6d62dd811b1ca42" ns3:_="" ns4:_="">
    <xsd:import namespace="cd750bd2-fb1c-425b-8dc6-87e5663180d1"/>
    <xsd:import namespace="0c2ae67a-9323-4209-a3e8-1f9cc0054e8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50bd2-fb1c-425b-8dc6-87e5663180d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2ae67a-9323-4209-a3e8-1f9cc0054e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1641DE1-AEB4-4B53-BF53-AAAAF2A002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61CF75-9433-4853-B034-9179D6C0FC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750bd2-fb1c-425b-8dc6-87e5663180d1"/>
    <ds:schemaRef ds:uri="0c2ae67a-9323-4209-a3e8-1f9cc0054e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F8988C-E14A-4830-B98A-F6468CF5FA05}">
  <ds:schemaRefs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cd750bd2-fb1c-425b-8dc6-87e5663180d1"/>
    <ds:schemaRef ds:uri="http://schemas.openxmlformats.org/package/2006/metadata/core-properties"/>
    <ds:schemaRef ds:uri="0c2ae67a-9323-4209-a3e8-1f9cc0054e8b"/>
    <ds:schemaRef ds:uri="http://schemas.microsoft.com/office/2006/metadata/propertie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ba4b5b72-704f-43e8-88a7-720311750a10}" enabled="0" method="" siteId="{ba4b5b72-704f-43e8-88a7-720311750a1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57491</TotalTime>
  <Words>1300</Words>
  <Application>Microsoft Macintosh PowerPoint</Application>
  <PresentationFormat>Widescreen</PresentationFormat>
  <Paragraphs>146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-webkit-standard</vt:lpstr>
      <vt:lpstr>Arial</vt:lpstr>
      <vt:lpstr>Calibri</vt:lpstr>
      <vt:lpstr>Calibri Light</vt:lpstr>
      <vt:lpstr>Helvetica</vt:lpstr>
      <vt:lpstr>Times New Roman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ACTIS Fernando     TERNIUM [MX]</dc:creator>
  <cp:lastModifiedBy>Rafael Dickson</cp:lastModifiedBy>
  <cp:revision>507</cp:revision>
  <dcterms:created xsi:type="dcterms:W3CDTF">2020-04-05T22:43:45Z</dcterms:created>
  <dcterms:modified xsi:type="dcterms:W3CDTF">2025-05-16T20:32:22Z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0x010100359540665390714DB4E8660F20F2B631</vt:lpwstr>
  </property>
</Properties>
</file>