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68" r:id="rId7"/>
    <p:sldId id="266" r:id="rId8"/>
    <p:sldId id="269" r:id="rId9"/>
    <p:sldId id="267"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0CCD48-9089-4CA5-9113-0155E3AE5D54}" v="25" dt="2023-09-30T12:55:26.3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7" d="100"/>
          <a:sy n="77" d="100"/>
        </p:scale>
        <p:origin x="24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6FBA8-138A-4BB5-B4EC-2BCCE8989C3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D44F968-C451-44AD-8C96-E6377EF31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8805418-81D9-4061-B5EE-97457324705E}"/>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5" name="Marcador de pie de página 4">
            <a:extLst>
              <a:ext uri="{FF2B5EF4-FFF2-40B4-BE49-F238E27FC236}">
                <a16:creationId xmlns:a16="http://schemas.microsoft.com/office/drawing/2014/main" id="{5D21D3FE-2EEB-45D2-85E6-0A6708D74F0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CD46189-1DBD-4544-832D-E418868D125F}"/>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58328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2A0C-C278-4C66-B7CB-6757D520D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595437F-4738-49ED-8110-6AB6CF9BA0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B53F2ED-6CEE-4655-98DF-94456EBBFA43}"/>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5" name="Marcador de pie de página 4">
            <a:extLst>
              <a:ext uri="{FF2B5EF4-FFF2-40B4-BE49-F238E27FC236}">
                <a16:creationId xmlns:a16="http://schemas.microsoft.com/office/drawing/2014/main" id="{21078A35-08E4-4F25-A83F-B02C6A70E10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EF205EC-8B3D-470C-91E6-28CD07536734}"/>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135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5E8900-75EF-48DC-8A6A-FC2E31F1D05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F628ACA-92DD-4A72-8B54-233D6C22B7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926FB54-FB0C-4951-9651-B2BA369631B3}"/>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5" name="Marcador de pie de página 4">
            <a:extLst>
              <a:ext uri="{FF2B5EF4-FFF2-40B4-BE49-F238E27FC236}">
                <a16:creationId xmlns:a16="http://schemas.microsoft.com/office/drawing/2014/main" id="{34D1D58C-CFD5-4786-A607-F14CA58EB3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4212EA1-1F1A-42A4-AABF-FBEBE639FF38}"/>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81168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821-42B5-408C-BA8D-8E6ECD0ABAD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150E1AD-D821-4E20-B2A1-E60BF572C4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B6DC095-958E-4002-A3A6-9D8C86A282E3}"/>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5" name="Marcador de pie de página 4">
            <a:extLst>
              <a:ext uri="{FF2B5EF4-FFF2-40B4-BE49-F238E27FC236}">
                <a16:creationId xmlns:a16="http://schemas.microsoft.com/office/drawing/2014/main" id="{EBC74D5D-80FE-413E-8B99-3DF6658573B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4C1A37-808B-473B-8AB0-7D56C9DDCBCD}"/>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3485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72236-A075-4698-A98A-82447E98F4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5594CDD-91CB-4AA8-ABE6-D2FF35FAB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7F981F-2626-47C0-998B-741F94FCE7BA}"/>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5" name="Marcador de pie de página 4">
            <a:extLst>
              <a:ext uri="{FF2B5EF4-FFF2-40B4-BE49-F238E27FC236}">
                <a16:creationId xmlns:a16="http://schemas.microsoft.com/office/drawing/2014/main" id="{C84F9BE5-29D1-4F05-A38F-1FADA01BD5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C4837C9-3928-4A07-8250-A5526A49302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417679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0879-3A90-4AE9-9236-1390F9B910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7AEB358-D7C6-4A50-A74F-BDB634C51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3D550EE3-FAA8-4F3C-AA1A-8B5F2537B4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1E5AE91-8FB2-42A1-98E5-E78C7DDE114D}"/>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6" name="Marcador de pie de página 5">
            <a:extLst>
              <a:ext uri="{FF2B5EF4-FFF2-40B4-BE49-F238E27FC236}">
                <a16:creationId xmlns:a16="http://schemas.microsoft.com/office/drawing/2014/main" id="{ACB10AC0-9F17-462F-9287-DBAED0C072D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B64FBE6-2151-465C-8250-5F67BCA95C0C}"/>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5400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6015D-0A84-4A63-BB78-549DE69FC9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FFED7C2-B81E-4A4B-ABF9-A7D4D911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18D0E3-2799-4786-AE2D-D79D7D11076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F5BA0630-09EA-49D7-A9C2-D27368F7CB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78F39-8EB8-4DEA-93CA-A28C15991B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1045E2D-0BED-413F-B9A2-2063E9AEC73E}"/>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8" name="Marcador de pie de página 7">
            <a:extLst>
              <a:ext uri="{FF2B5EF4-FFF2-40B4-BE49-F238E27FC236}">
                <a16:creationId xmlns:a16="http://schemas.microsoft.com/office/drawing/2014/main" id="{F9514E21-C4BF-4CFC-BE77-431884B894F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098A463-88EB-47A4-9771-EBC123E622C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9106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ACBED-F641-4795-B0DC-16CB409EC2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9D2CA10-3A7E-4283-94DB-69BA5C2A1256}"/>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4" name="Marcador de pie de página 3">
            <a:extLst>
              <a:ext uri="{FF2B5EF4-FFF2-40B4-BE49-F238E27FC236}">
                <a16:creationId xmlns:a16="http://schemas.microsoft.com/office/drawing/2014/main" id="{99CD016C-3C8A-4526-A5A4-C610FE2F3751}"/>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937506B0-9334-4F2D-813E-F99473EA59F3}"/>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697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207265-8340-4642-B0BA-E9B0F03DB04C}"/>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3" name="Marcador de pie de página 2">
            <a:extLst>
              <a:ext uri="{FF2B5EF4-FFF2-40B4-BE49-F238E27FC236}">
                <a16:creationId xmlns:a16="http://schemas.microsoft.com/office/drawing/2014/main" id="{3B372355-2966-489D-8FA9-581B90D30753}"/>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DCDCAAB-DD5A-46EE-8CB4-1BBF1BC62EFB}"/>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6182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A326-BA95-45AC-A88A-2B50E510F5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06AFA8-BB87-4C2F-B441-44FDE7ACE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B2E37B8-CCDC-4001-ADA8-C5E14682F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A24AE64-C708-44D5-BE90-04D8BC55963B}"/>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6" name="Marcador de pie de página 5">
            <a:extLst>
              <a:ext uri="{FF2B5EF4-FFF2-40B4-BE49-F238E27FC236}">
                <a16:creationId xmlns:a16="http://schemas.microsoft.com/office/drawing/2014/main" id="{B7A5D9C2-E047-40E4-A163-9EF0F1A6F7E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2C3032-5AE7-4180-A771-6954BC404C61}"/>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16320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79271-5A0E-4C2C-ABAD-C56F250770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F15218A-CA49-434C-A51B-355636C6B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F32128D-11D5-4E48-B024-A00EF0F9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BF03FD-D080-4F88-8C2B-0759A5DB2A19}"/>
              </a:ext>
            </a:extLst>
          </p:cNvPr>
          <p:cNvSpPr>
            <a:spLocks noGrp="1"/>
          </p:cNvSpPr>
          <p:nvPr>
            <p:ph type="dt" sz="half" idx="10"/>
          </p:nvPr>
        </p:nvSpPr>
        <p:spPr/>
        <p:txBody>
          <a:bodyPr/>
          <a:lstStyle/>
          <a:p>
            <a:fld id="{F4D30D20-C709-4C14-8541-DC0D7CCF4FA8}" type="datetimeFigureOut">
              <a:rPr lang="en-US" smtClean="0"/>
              <a:t>10/5/2023</a:t>
            </a:fld>
            <a:endParaRPr lang="en-US"/>
          </a:p>
        </p:txBody>
      </p:sp>
      <p:sp>
        <p:nvSpPr>
          <p:cNvPr id="6" name="Marcador de pie de página 5">
            <a:extLst>
              <a:ext uri="{FF2B5EF4-FFF2-40B4-BE49-F238E27FC236}">
                <a16:creationId xmlns:a16="http://schemas.microsoft.com/office/drawing/2014/main" id="{82CC3ECA-C134-4868-81DD-3F9B96957F6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747F33-0064-44A2-9588-D865CC77EC3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44396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51B965-28AA-4781-9834-33AF880CD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B991FC1-6D8D-452F-B457-41C7AF81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C477EE-C004-44B1-8545-FCCB4174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30D20-C709-4C14-8541-DC0D7CCF4FA8}" type="datetimeFigureOut">
              <a:rPr lang="en-US" smtClean="0"/>
              <a:t>10/5/2023</a:t>
            </a:fld>
            <a:endParaRPr lang="en-US"/>
          </a:p>
        </p:txBody>
      </p:sp>
      <p:sp>
        <p:nvSpPr>
          <p:cNvPr id="5" name="Marcador de pie de página 4">
            <a:extLst>
              <a:ext uri="{FF2B5EF4-FFF2-40B4-BE49-F238E27FC236}">
                <a16:creationId xmlns:a16="http://schemas.microsoft.com/office/drawing/2014/main" id="{608846C8-E6BE-45C1-A628-D27223726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FBE9E206-2FAE-4C5A-8730-727AE01C4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09D1C-A5A8-4073-A9E0-18BD23044E5B}" type="slidenum">
              <a:rPr lang="en-US" smtClean="0"/>
              <a:t>‹Nº›</a:t>
            </a:fld>
            <a:endParaRPr lang="en-US"/>
          </a:p>
        </p:txBody>
      </p:sp>
    </p:spTree>
    <p:extLst>
      <p:ext uri="{BB962C8B-B14F-4D97-AF65-F5344CB8AC3E}">
        <p14:creationId xmlns:p14="http://schemas.microsoft.com/office/powerpoint/2010/main" val="34096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2103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965531" y="351496"/>
            <a:ext cx="4194199" cy="5801588"/>
          </a:xfrm>
          <a:prstGeom prst="rect">
            <a:avLst/>
          </a:prstGeom>
          <a:noFill/>
        </p:spPr>
        <p:txBody>
          <a:bodyPr wrap="square" rtlCol="0">
            <a:spAutoFit/>
          </a:bodyPr>
          <a:lstStyle/>
          <a:p>
            <a:pPr>
              <a:spcBef>
                <a:spcPts val="600"/>
              </a:spcBef>
            </a:pPr>
            <a:r>
              <a:rPr lang="es-MX" sz="3600" i="1" dirty="0">
                <a:latin typeface="Calibri Light" panose="020F0302020204030204" pitchFamily="34" charset="0"/>
                <a:cs typeface="Calibri Light" panose="020F0302020204030204" pitchFamily="34" charset="0"/>
              </a:rPr>
              <a:t>T</a:t>
            </a:r>
            <a:r>
              <a:rPr lang="es-AR" sz="2400" i="1" dirty="0" err="1">
                <a:latin typeface="Calibri Light" panose="020F0302020204030204" pitchFamily="34" charset="0"/>
                <a:cs typeface="Calibri Light" panose="020F0302020204030204" pitchFamily="34" charset="0"/>
              </a:rPr>
              <a:t>enemos</a:t>
            </a:r>
            <a:r>
              <a:rPr lang="es-AR" sz="2400" i="1" dirty="0">
                <a:latin typeface="Calibri Light" panose="020F0302020204030204" pitchFamily="34" charset="0"/>
                <a:cs typeface="Calibri Light" panose="020F0302020204030204" pitchFamily="34" charset="0"/>
              </a:rPr>
              <a:t> la capacidad de sanar esta tierra de sus divisiones, sus guerras, su violencia y sus odios. </a:t>
            </a: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r>
              <a:rPr lang="pt-BR" sz="3600" i="1" dirty="0">
                <a:latin typeface="Calibri Light" panose="020F0302020204030204" pitchFamily="34" charset="0"/>
                <a:cs typeface="Calibri Light" panose="020F0302020204030204" pitchFamily="34" charset="0"/>
              </a:rPr>
              <a:t>T</a:t>
            </a:r>
            <a:r>
              <a:rPr lang="pt-BR" sz="2400" i="1" dirty="0">
                <a:latin typeface="Calibri Light" panose="020F0302020204030204" pitchFamily="34" charset="0"/>
                <a:cs typeface="Calibri Light" panose="020F0302020204030204" pitchFamily="34" charset="0"/>
              </a:rPr>
              <a:t>emos a capacidade de curar esta terra de suas divisões, de suas guerras, sua violência e de seus ódios.</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CuadroTexto 5">
            <a:extLst>
              <a:ext uri="{FF2B5EF4-FFF2-40B4-BE49-F238E27FC236}">
                <a16:creationId xmlns:a16="http://schemas.microsoft.com/office/drawing/2014/main" id="{E10E39F8-5087-FEF9-9BEB-198A616CA7D1}"/>
              </a:ext>
            </a:extLst>
          </p:cNvPr>
          <p:cNvSpPr txBox="1"/>
          <p:nvPr/>
        </p:nvSpPr>
        <p:spPr>
          <a:xfrm>
            <a:off x="7490116" y="6097767"/>
            <a:ext cx="4466974" cy="461665"/>
          </a:xfrm>
          <a:prstGeom prst="rect">
            <a:avLst/>
          </a:prstGeom>
          <a:noFill/>
        </p:spPr>
        <p:txBody>
          <a:bodyPr wrap="square">
            <a:spAutoFit/>
          </a:bodyPr>
          <a:lstStyle/>
          <a:p>
            <a:pPr algn="r"/>
            <a:r>
              <a:rPr lang="en-US" sz="1200" dirty="0"/>
              <a:t>https://altusfineart.com/blogs/news/14-illustrations-of-the-parable-of-the-lost-sheep?utm_source=pinterest&amp;utm_medium=social</a:t>
            </a:r>
          </a:p>
        </p:txBody>
      </p:sp>
      <p:pic>
        <p:nvPicPr>
          <p:cNvPr id="1026" name="Picture 2" descr="Pin on Eva Koleva Timothy">
            <a:extLst>
              <a:ext uri="{FF2B5EF4-FFF2-40B4-BE49-F238E27FC236}">
                <a16:creationId xmlns:a16="http://schemas.microsoft.com/office/drawing/2014/main" id="{47F174F3-666C-B6B5-D81E-90E8A7FA61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218" r="6869"/>
          <a:stretch/>
        </p:blipFill>
        <p:spPr bwMode="auto">
          <a:xfrm>
            <a:off x="7490116" y="288469"/>
            <a:ext cx="4380459" cy="56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86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54289"/>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463094"/>
            <a:ext cx="6471458" cy="5663089"/>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C</a:t>
            </a:r>
            <a:r>
              <a:rPr lang="es-AR" sz="2000" i="1" dirty="0">
                <a:latin typeface="Calibri Light" panose="020F0302020204030204" pitchFamily="34" charset="0"/>
                <a:cs typeface="Calibri Light" panose="020F0302020204030204" pitchFamily="34" charset="0"/>
              </a:rPr>
              <a:t>reo que nuestro mayor temor es nuestro deseo más profundo: amar y ser amados. Anhelamos ser para otro y entregarnos noblemente a otra persona, pero tememos el costo del amor. En lo más profundo de nuestro ser anhelamos la plenitud del amor, pero para volvernos más completos en el amor debemos aceptar nuestras debilidades y trascender nuestros límites de separación para poder unirnos en amor. Anhelamos la unidad del corazón, la mente y el alma, pero tememos las exigencias de la unidad. A veces pienso que elegimos estar solos porque es un lugar seguro. Sentirnos cómodos en nuestro aislamiento es nuestra mayor pobreza. </a:t>
            </a:r>
          </a:p>
          <a:p>
            <a:pPr>
              <a:spcBef>
                <a:spcPts val="600"/>
              </a:spcBef>
            </a:pPr>
            <a:r>
              <a:rPr lang="es-AR" sz="2000" i="1" dirty="0">
                <a:latin typeface="Calibri Light" panose="020F0302020204030204" pitchFamily="34" charset="0"/>
                <a:cs typeface="Calibri Light" panose="020F0302020204030204" pitchFamily="34" charset="0"/>
              </a:rPr>
              <a:t>La compasión trasciende el aislamiento, porque elegir ser para otro es rechazar estar solos. La persona compasiva reconoce al otro como parte de sí misma de una manera mística e inefable. </a:t>
            </a:r>
          </a:p>
          <a:p>
            <a:pPr>
              <a:spcBef>
                <a:spcPts val="600"/>
              </a:spcBef>
            </a:pPr>
            <a:r>
              <a:rPr lang="es-AR" sz="2000" i="1" dirty="0">
                <a:latin typeface="Calibri Light" panose="020F0302020204030204" pitchFamily="34" charset="0"/>
                <a:cs typeface="Calibri Light" panose="020F0302020204030204" pitchFamily="34" charset="0"/>
              </a:rPr>
              <a:t>No es un cuidado racional del otro, sino una profunda identificación con el otro como hermano y hermana.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CuadroTexto 4">
            <a:extLst>
              <a:ext uri="{FF2B5EF4-FFF2-40B4-BE49-F238E27FC236}">
                <a16:creationId xmlns:a16="http://schemas.microsoft.com/office/drawing/2014/main" id="{62AEB87D-27B6-182D-9EB6-7EB2B312BF5F}"/>
              </a:ext>
            </a:extLst>
          </p:cNvPr>
          <p:cNvSpPr txBox="1"/>
          <p:nvPr/>
        </p:nvSpPr>
        <p:spPr>
          <a:xfrm flipH="1">
            <a:off x="1845424" y="6029876"/>
            <a:ext cx="5930709" cy="584775"/>
          </a:xfrm>
          <a:prstGeom prst="rect">
            <a:avLst/>
          </a:prstGeom>
          <a:noFill/>
        </p:spPr>
        <p:txBody>
          <a:bodyPr wrap="square">
            <a:spAutoFit/>
          </a:bodyPr>
          <a:lstStyle/>
          <a:p>
            <a:pPr algn="r"/>
            <a:r>
              <a:rPr lang="es-MX" sz="1600" dirty="0">
                <a:latin typeface="+mj-lt"/>
              </a:rPr>
              <a:t>Illia Delio, </a:t>
            </a:r>
            <a:r>
              <a:rPr lang="es-MX" sz="1600" i="1" dirty="0" err="1">
                <a:latin typeface="+mj-lt"/>
              </a:rPr>
              <a:t>Compassion</a:t>
            </a:r>
            <a:r>
              <a:rPr lang="es-MX" sz="1600" i="1" dirty="0">
                <a:latin typeface="+mj-lt"/>
              </a:rPr>
              <a:t> </a:t>
            </a:r>
            <a:r>
              <a:rPr lang="es-MX" sz="1600" i="1" dirty="0" err="1">
                <a:latin typeface="+mj-lt"/>
              </a:rPr>
              <a:t>through</a:t>
            </a:r>
            <a:r>
              <a:rPr lang="es-MX" sz="1600" i="1" dirty="0">
                <a:latin typeface="+mj-lt"/>
              </a:rPr>
              <a:t> </a:t>
            </a:r>
            <a:r>
              <a:rPr lang="es-MX" sz="1600" i="1" dirty="0" err="1">
                <a:latin typeface="+mj-lt"/>
              </a:rPr>
              <a:t>Connection</a:t>
            </a:r>
            <a:r>
              <a:rPr lang="es-MX" sz="1600" i="1" dirty="0">
                <a:latin typeface="+mj-lt"/>
              </a:rPr>
              <a:t>, </a:t>
            </a:r>
          </a:p>
          <a:p>
            <a:pPr algn="r"/>
            <a:r>
              <a:rPr lang="es-MX" sz="1600" i="1" dirty="0">
                <a:latin typeface="+mj-lt"/>
              </a:rPr>
              <a:t>Envíos diarios de Center </a:t>
            </a:r>
            <a:r>
              <a:rPr lang="es-MX" sz="1600" i="1" dirty="0" err="1">
                <a:latin typeface="+mj-lt"/>
              </a:rPr>
              <a:t>for</a:t>
            </a:r>
            <a:r>
              <a:rPr lang="es-MX" sz="1600" i="1" dirty="0">
                <a:latin typeface="+mj-lt"/>
              </a:rPr>
              <a:t> </a:t>
            </a:r>
            <a:r>
              <a:rPr lang="es-MX" sz="1600" i="1" dirty="0" err="1">
                <a:latin typeface="+mj-lt"/>
              </a:rPr>
              <a:t>Action</a:t>
            </a:r>
            <a:r>
              <a:rPr lang="es-MX" sz="1600" i="1" dirty="0">
                <a:latin typeface="+mj-lt"/>
              </a:rPr>
              <a:t> and </a:t>
            </a:r>
            <a:r>
              <a:rPr lang="es-MX" sz="1600" i="1" dirty="0" err="1">
                <a:latin typeface="+mj-lt"/>
              </a:rPr>
              <a:t>Contempaltion</a:t>
            </a:r>
            <a:r>
              <a:rPr lang="es-MX" sz="1600" i="1" dirty="0">
                <a:latin typeface="+mj-lt"/>
              </a:rPr>
              <a:t>, </a:t>
            </a:r>
            <a:r>
              <a:rPr lang="es-MX" sz="1600" i="1" dirty="0" err="1">
                <a:latin typeface="+mj-lt"/>
              </a:rPr>
              <a:t>Sep</a:t>
            </a:r>
            <a:r>
              <a:rPr lang="es-MX" sz="1600" i="1" dirty="0">
                <a:latin typeface="+mj-lt"/>
              </a:rPr>
              <a:t> 23. </a:t>
            </a:r>
          </a:p>
        </p:txBody>
      </p:sp>
      <p:sp>
        <p:nvSpPr>
          <p:cNvPr id="6" name="CuadroTexto 5">
            <a:extLst>
              <a:ext uri="{FF2B5EF4-FFF2-40B4-BE49-F238E27FC236}">
                <a16:creationId xmlns:a16="http://schemas.microsoft.com/office/drawing/2014/main" id="{97D14FF4-4E3D-B5C7-9505-7236F96AE721}"/>
              </a:ext>
            </a:extLst>
          </p:cNvPr>
          <p:cNvSpPr txBox="1"/>
          <p:nvPr/>
        </p:nvSpPr>
        <p:spPr>
          <a:xfrm>
            <a:off x="8520545" y="6097767"/>
            <a:ext cx="3400365" cy="646331"/>
          </a:xfrm>
          <a:prstGeom prst="rect">
            <a:avLst/>
          </a:prstGeom>
          <a:noFill/>
        </p:spPr>
        <p:txBody>
          <a:bodyPr wrap="square">
            <a:spAutoFit/>
          </a:bodyPr>
          <a:lstStyle/>
          <a:p>
            <a:pPr algn="r"/>
            <a:r>
              <a:rPr lang="en-US" sz="1200" dirty="0"/>
              <a:t>https://altusfineart.com/blogs/news/14-illustrations-of-the-parable-of-the-lost-sheep?utm_source=pinterest&amp;utm_medium=social</a:t>
            </a:r>
          </a:p>
        </p:txBody>
      </p:sp>
      <p:pic>
        <p:nvPicPr>
          <p:cNvPr id="9" name="Picture 2" descr="Pin on Eva Koleva Timothy">
            <a:extLst>
              <a:ext uri="{FF2B5EF4-FFF2-40B4-BE49-F238E27FC236}">
                <a16:creationId xmlns:a16="http://schemas.microsoft.com/office/drawing/2014/main" id="{6FE37103-93D9-7D9D-7F77-42745A4CBE3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640" r="12707"/>
          <a:stretch/>
        </p:blipFill>
        <p:spPr bwMode="auto">
          <a:xfrm>
            <a:off x="8637388" y="334480"/>
            <a:ext cx="3283527" cy="56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17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54289"/>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155524"/>
            <a:ext cx="6471458" cy="5970865"/>
          </a:xfrm>
          <a:prstGeom prst="rect">
            <a:avLst/>
          </a:prstGeom>
          <a:noFill/>
        </p:spPr>
        <p:txBody>
          <a:bodyPr wrap="square" rtlCol="0">
            <a:spAutoFit/>
          </a:bodyPr>
          <a:lstStyle/>
          <a:p>
            <a:pPr>
              <a:spcBef>
                <a:spcPts val="600"/>
              </a:spcBef>
            </a:pPr>
            <a:r>
              <a:rPr lang="pt-BR" sz="3200" i="1" dirty="0">
                <a:latin typeface="Calibri Light" panose="020F0302020204030204" pitchFamily="34" charset="0"/>
                <a:cs typeface="Calibri Light" panose="020F0302020204030204" pitchFamily="34" charset="0"/>
              </a:rPr>
              <a:t>C</a:t>
            </a:r>
            <a:r>
              <a:rPr lang="pt-BR" sz="2000" i="1" dirty="0">
                <a:latin typeface="Calibri Light" panose="020F0302020204030204" pitchFamily="34" charset="0"/>
                <a:cs typeface="Calibri Light" panose="020F0302020204030204" pitchFamily="34" charset="0"/>
              </a:rPr>
              <a:t>reio que nosso maior temor é o nosso  desejo mais profundo: amar e ser amados</a:t>
            </a:r>
            <a:r>
              <a:rPr lang="es-AR" sz="2000" i="1" dirty="0">
                <a:latin typeface="Calibri Light" panose="020F0302020204030204" pitchFamily="34" charset="0"/>
                <a:cs typeface="Calibri Light" panose="020F0302020204030204" pitchFamily="34" charset="0"/>
              </a:rPr>
              <a:t>. Ansiamos </a:t>
            </a:r>
            <a:r>
              <a:rPr lang="pt-BR" sz="2000" i="1" dirty="0">
                <a:latin typeface="Calibri Light" panose="020F0302020204030204" pitchFamily="34" charset="0"/>
                <a:cs typeface="Calibri Light" panose="020F0302020204030204" pitchFamily="34" charset="0"/>
              </a:rPr>
              <a:t>ser para o outro e nos entregar nobremente a outra pessoa, mas tememos o custo do amor. No mais profundo de nós, ansiamos pela plenitude do amor, mas para nos tornarmos mais completos no amor, devemos aceitar as nossas debilidades e transcender os nossos limites de separação para que possamos nos unir em  amor. Ansiamos pela unidade do coração, mente e alma, mas tememos as exigências da unidade. Às vezes, acho que escolhemos estar sozinhos porque é um lugar seguro. Sentir-nos confortável em nosso isolamento é a nossa maior pobreza.</a:t>
            </a:r>
          </a:p>
          <a:p>
            <a:pPr>
              <a:spcBef>
                <a:spcPts val="600"/>
              </a:spcBef>
            </a:pPr>
            <a:r>
              <a:rPr lang="pt-BR" sz="2000" i="1" dirty="0">
                <a:latin typeface="Calibri Light" panose="020F0302020204030204" pitchFamily="34" charset="0"/>
                <a:cs typeface="Calibri Light" panose="020F0302020204030204" pitchFamily="34" charset="0"/>
              </a:rPr>
              <a:t>A compaixão transcende o isolamento, porque escolher ser para o outro é rejeitar estar sozinho. A pessoa compassiva reconhece o outro como parte de si mesma de uma forma mística e inefável.</a:t>
            </a:r>
          </a:p>
          <a:p>
            <a:pPr>
              <a:spcBef>
                <a:spcPts val="600"/>
              </a:spcBef>
            </a:pPr>
            <a:r>
              <a:rPr lang="pt-BR" sz="2000" i="1" dirty="0">
                <a:latin typeface="Calibri Light" panose="020F0302020204030204" pitchFamily="34" charset="0"/>
                <a:cs typeface="Calibri Light" panose="020F0302020204030204" pitchFamily="34" charset="0"/>
              </a:rPr>
              <a:t>Não se trata de um cuidado racional, mas de uma profunda identificação com o outro como irmão e irmã.</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CuadroTexto 5">
            <a:extLst>
              <a:ext uri="{FF2B5EF4-FFF2-40B4-BE49-F238E27FC236}">
                <a16:creationId xmlns:a16="http://schemas.microsoft.com/office/drawing/2014/main" id="{97D14FF4-4E3D-B5C7-9505-7236F96AE721}"/>
              </a:ext>
            </a:extLst>
          </p:cNvPr>
          <p:cNvSpPr txBox="1"/>
          <p:nvPr/>
        </p:nvSpPr>
        <p:spPr>
          <a:xfrm>
            <a:off x="8520545" y="6097767"/>
            <a:ext cx="3400365" cy="646331"/>
          </a:xfrm>
          <a:prstGeom prst="rect">
            <a:avLst/>
          </a:prstGeom>
          <a:noFill/>
        </p:spPr>
        <p:txBody>
          <a:bodyPr wrap="square">
            <a:spAutoFit/>
          </a:bodyPr>
          <a:lstStyle/>
          <a:p>
            <a:pPr algn="r"/>
            <a:r>
              <a:rPr lang="en-US" sz="1200" dirty="0"/>
              <a:t>https://altusfineart.com/blogs/news/14-illustrations-of-the-parable-of-the-lost-sheep?utm_source=pinterest&amp;utm_medium=social</a:t>
            </a:r>
          </a:p>
        </p:txBody>
      </p:sp>
      <p:pic>
        <p:nvPicPr>
          <p:cNvPr id="9" name="Picture 2" descr="Pin on Eva Koleva Timothy">
            <a:extLst>
              <a:ext uri="{FF2B5EF4-FFF2-40B4-BE49-F238E27FC236}">
                <a16:creationId xmlns:a16="http://schemas.microsoft.com/office/drawing/2014/main" id="{6FE37103-93D9-7D9D-7F77-42745A4CBE3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640" r="12707"/>
          <a:stretch/>
        </p:blipFill>
        <p:spPr bwMode="auto">
          <a:xfrm>
            <a:off x="8637388" y="334480"/>
            <a:ext cx="3283527" cy="569539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2DEB4070-0570-0564-4F25-15D823948711}"/>
              </a:ext>
            </a:extLst>
          </p:cNvPr>
          <p:cNvSpPr txBox="1"/>
          <p:nvPr/>
        </p:nvSpPr>
        <p:spPr>
          <a:xfrm flipH="1">
            <a:off x="1845424" y="6029876"/>
            <a:ext cx="5930709" cy="584775"/>
          </a:xfrm>
          <a:prstGeom prst="rect">
            <a:avLst/>
          </a:prstGeom>
          <a:noFill/>
        </p:spPr>
        <p:txBody>
          <a:bodyPr wrap="square">
            <a:spAutoFit/>
          </a:bodyPr>
          <a:lstStyle/>
          <a:p>
            <a:pPr algn="r"/>
            <a:r>
              <a:rPr lang="es-MX" sz="1600" dirty="0">
                <a:latin typeface="+mj-lt"/>
              </a:rPr>
              <a:t>Illia Delio, </a:t>
            </a:r>
            <a:r>
              <a:rPr lang="es-MX" sz="1600" i="1" dirty="0" err="1">
                <a:latin typeface="+mj-lt"/>
              </a:rPr>
              <a:t>Compassion</a:t>
            </a:r>
            <a:r>
              <a:rPr lang="es-MX" sz="1600" i="1" dirty="0">
                <a:latin typeface="+mj-lt"/>
              </a:rPr>
              <a:t> </a:t>
            </a:r>
            <a:r>
              <a:rPr lang="es-MX" sz="1600" i="1" dirty="0" err="1">
                <a:latin typeface="+mj-lt"/>
              </a:rPr>
              <a:t>through</a:t>
            </a:r>
            <a:r>
              <a:rPr lang="es-MX" sz="1600" i="1" dirty="0">
                <a:latin typeface="+mj-lt"/>
              </a:rPr>
              <a:t> </a:t>
            </a:r>
            <a:r>
              <a:rPr lang="es-MX" sz="1600" i="1" dirty="0" err="1">
                <a:latin typeface="+mj-lt"/>
              </a:rPr>
              <a:t>Connection</a:t>
            </a:r>
            <a:r>
              <a:rPr lang="es-MX" sz="1600" i="1" dirty="0">
                <a:latin typeface="+mj-lt"/>
              </a:rPr>
              <a:t>, </a:t>
            </a:r>
          </a:p>
          <a:p>
            <a:pPr algn="r"/>
            <a:r>
              <a:rPr lang="es-MX" sz="1600" i="1" dirty="0">
                <a:latin typeface="+mj-lt"/>
              </a:rPr>
              <a:t>Envíos </a:t>
            </a:r>
            <a:r>
              <a:rPr lang="es-MX" sz="1600" i="1" dirty="0" err="1">
                <a:latin typeface="+mj-lt"/>
              </a:rPr>
              <a:t>diários</a:t>
            </a:r>
            <a:r>
              <a:rPr lang="es-MX" sz="1600" i="1" dirty="0">
                <a:latin typeface="+mj-lt"/>
              </a:rPr>
              <a:t> de Center </a:t>
            </a:r>
            <a:r>
              <a:rPr lang="es-MX" sz="1600" i="1" dirty="0" err="1">
                <a:latin typeface="+mj-lt"/>
              </a:rPr>
              <a:t>for</a:t>
            </a:r>
            <a:r>
              <a:rPr lang="es-MX" sz="1600" i="1" dirty="0">
                <a:latin typeface="+mj-lt"/>
              </a:rPr>
              <a:t> </a:t>
            </a:r>
            <a:r>
              <a:rPr lang="es-MX" sz="1600" i="1" dirty="0" err="1">
                <a:latin typeface="+mj-lt"/>
              </a:rPr>
              <a:t>Action</a:t>
            </a:r>
            <a:r>
              <a:rPr lang="es-MX" sz="1600" i="1" dirty="0">
                <a:latin typeface="+mj-lt"/>
              </a:rPr>
              <a:t> and </a:t>
            </a:r>
            <a:r>
              <a:rPr lang="es-MX" sz="1600" i="1" dirty="0" err="1">
                <a:latin typeface="+mj-lt"/>
              </a:rPr>
              <a:t>Contempaltion</a:t>
            </a:r>
            <a:r>
              <a:rPr lang="es-MX" sz="1600" i="1" dirty="0">
                <a:latin typeface="+mj-lt"/>
              </a:rPr>
              <a:t>, </a:t>
            </a:r>
            <a:r>
              <a:rPr lang="es-MX" sz="1600" i="1" dirty="0" err="1">
                <a:latin typeface="+mj-lt"/>
              </a:rPr>
              <a:t>Sep</a:t>
            </a:r>
            <a:r>
              <a:rPr lang="es-MX" sz="1600" i="1" dirty="0">
                <a:latin typeface="+mj-lt"/>
              </a:rPr>
              <a:t> 23. </a:t>
            </a:r>
          </a:p>
        </p:txBody>
      </p:sp>
    </p:spTree>
    <p:extLst>
      <p:ext uri="{BB962C8B-B14F-4D97-AF65-F5344CB8AC3E}">
        <p14:creationId xmlns:p14="http://schemas.microsoft.com/office/powerpoint/2010/main" val="1314368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54289"/>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463094"/>
            <a:ext cx="6471458" cy="5232202"/>
          </a:xfrm>
          <a:prstGeom prst="rect">
            <a:avLst/>
          </a:prstGeom>
          <a:noFill/>
        </p:spPr>
        <p:txBody>
          <a:bodyPr wrap="square" rtlCol="0">
            <a:spAutoFit/>
          </a:bodyPr>
          <a:lstStyle/>
          <a:p>
            <a:pPr>
              <a:spcBef>
                <a:spcPts val="600"/>
              </a:spcBef>
            </a:pPr>
            <a:endParaRPr lang="es-AR" sz="3200" i="1" dirty="0">
              <a:latin typeface="Calibri Light" panose="020F0302020204030204" pitchFamily="34" charset="0"/>
              <a:cs typeface="Calibri Light" panose="020F0302020204030204" pitchFamily="34" charset="0"/>
            </a:endParaRPr>
          </a:p>
          <a:p>
            <a:pPr>
              <a:spcBef>
                <a:spcPts val="600"/>
              </a:spcBef>
            </a:pPr>
            <a:r>
              <a:rPr lang="es-AR" sz="3200" i="1" dirty="0">
                <a:latin typeface="Calibri Light" panose="020F0302020204030204" pitchFamily="34" charset="0"/>
                <a:cs typeface="Calibri Light" panose="020F0302020204030204" pitchFamily="34" charset="0"/>
              </a:rPr>
              <a:t>D</a:t>
            </a:r>
            <a:r>
              <a:rPr lang="es-AR" sz="2000" i="1" dirty="0">
                <a:latin typeface="Calibri Light" panose="020F0302020204030204" pitchFamily="34" charset="0"/>
                <a:cs typeface="Calibri Light" panose="020F0302020204030204" pitchFamily="34" charset="0"/>
              </a:rPr>
              <a:t>ebemos buscar unirnos --en todos los aspectos de nuestras vidas-- los unos con los otros y con las criaturas de la tierra. Esa unión nos llama a salir de nuestras existencias aisladas y a entrar en comunidad. Debemos reducir la velocidad, descubrir nuestra esencia relacional, ser pacientes y compasivos con todas las criaturas vivientes y darnos cuenta de que estamos en un planeta compartido que posee recursos limitados. Estamos llamados a ver y amar en solidaridad con toda la creación. Sólo así la tierra podrá disfrutar de justicia y paz, lo que significa sostener relaciones correctas y amorosas con el mundo natural de la creación benevolente de Dios. </a:t>
            </a:r>
          </a:p>
          <a:p>
            <a:pPr>
              <a:spcBef>
                <a:spcPts val="600"/>
              </a:spcBef>
            </a:pPr>
            <a:r>
              <a:rPr lang="es-AR" sz="2000" i="1" dirty="0">
                <a:latin typeface="Calibri Light" panose="020F0302020204030204" pitchFamily="34" charset="0"/>
                <a:cs typeface="Calibri Light" panose="020F0302020204030204" pitchFamily="34" charset="0"/>
              </a:rPr>
              <a:t>La compasión requiere una profundidad de alma, una conexión del alma con la tierra, una </a:t>
            </a:r>
            <a:r>
              <a:rPr lang="es-AR" sz="2000" i="1" dirty="0" err="1">
                <a:latin typeface="Calibri Light" panose="020F0302020204030204" pitchFamily="34" charset="0"/>
                <a:cs typeface="Calibri Light" panose="020F0302020204030204" pitchFamily="34" charset="0"/>
              </a:rPr>
              <a:t>terrenalidad</a:t>
            </a:r>
            <a:r>
              <a:rPr lang="es-AR" sz="2000" i="1" dirty="0">
                <a:latin typeface="Calibri Light" panose="020F0302020204030204" pitchFamily="34" charset="0"/>
                <a:cs typeface="Calibri Light" panose="020F0302020204030204" pitchFamily="34" charset="0"/>
              </a:rPr>
              <a:t> de persona a persona y un flujo de amor de corazón a corazón.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CuadroTexto 4">
            <a:extLst>
              <a:ext uri="{FF2B5EF4-FFF2-40B4-BE49-F238E27FC236}">
                <a16:creationId xmlns:a16="http://schemas.microsoft.com/office/drawing/2014/main" id="{62AEB87D-27B6-182D-9EB6-7EB2B312BF5F}"/>
              </a:ext>
            </a:extLst>
          </p:cNvPr>
          <p:cNvSpPr txBox="1"/>
          <p:nvPr/>
        </p:nvSpPr>
        <p:spPr>
          <a:xfrm flipH="1">
            <a:off x="1845424" y="6029876"/>
            <a:ext cx="5930709" cy="584775"/>
          </a:xfrm>
          <a:prstGeom prst="rect">
            <a:avLst/>
          </a:prstGeom>
          <a:noFill/>
        </p:spPr>
        <p:txBody>
          <a:bodyPr wrap="square">
            <a:spAutoFit/>
          </a:bodyPr>
          <a:lstStyle/>
          <a:p>
            <a:pPr algn="r"/>
            <a:r>
              <a:rPr lang="es-MX" sz="1600" dirty="0">
                <a:latin typeface="+mj-lt"/>
              </a:rPr>
              <a:t>Illia Delio, </a:t>
            </a:r>
            <a:r>
              <a:rPr lang="es-MX" sz="1600" i="1" dirty="0" err="1">
                <a:latin typeface="+mj-lt"/>
              </a:rPr>
              <a:t>Compassion</a:t>
            </a:r>
            <a:r>
              <a:rPr lang="es-MX" sz="1600" i="1" dirty="0">
                <a:latin typeface="+mj-lt"/>
              </a:rPr>
              <a:t> </a:t>
            </a:r>
            <a:r>
              <a:rPr lang="es-MX" sz="1600" i="1" dirty="0" err="1">
                <a:latin typeface="+mj-lt"/>
              </a:rPr>
              <a:t>through</a:t>
            </a:r>
            <a:r>
              <a:rPr lang="es-MX" sz="1600" i="1" dirty="0">
                <a:latin typeface="+mj-lt"/>
              </a:rPr>
              <a:t> </a:t>
            </a:r>
            <a:r>
              <a:rPr lang="es-MX" sz="1600" i="1" dirty="0" err="1">
                <a:latin typeface="+mj-lt"/>
              </a:rPr>
              <a:t>Connection</a:t>
            </a:r>
            <a:r>
              <a:rPr lang="es-MX" sz="1600" i="1" dirty="0">
                <a:latin typeface="+mj-lt"/>
              </a:rPr>
              <a:t>, </a:t>
            </a:r>
          </a:p>
          <a:p>
            <a:pPr algn="r"/>
            <a:r>
              <a:rPr lang="es-MX" sz="1600" i="1" dirty="0">
                <a:latin typeface="+mj-lt"/>
              </a:rPr>
              <a:t>Envíos </a:t>
            </a:r>
            <a:r>
              <a:rPr lang="es-MX" sz="1600" i="1" dirty="0" err="1">
                <a:latin typeface="+mj-lt"/>
              </a:rPr>
              <a:t>diários</a:t>
            </a:r>
            <a:r>
              <a:rPr lang="es-MX" sz="1600" i="1" dirty="0">
                <a:latin typeface="+mj-lt"/>
              </a:rPr>
              <a:t> de Center </a:t>
            </a:r>
            <a:r>
              <a:rPr lang="es-MX" sz="1600" i="1" dirty="0" err="1">
                <a:latin typeface="+mj-lt"/>
              </a:rPr>
              <a:t>for</a:t>
            </a:r>
            <a:r>
              <a:rPr lang="es-MX" sz="1600" i="1" dirty="0">
                <a:latin typeface="+mj-lt"/>
              </a:rPr>
              <a:t> </a:t>
            </a:r>
            <a:r>
              <a:rPr lang="es-MX" sz="1600" i="1" dirty="0" err="1">
                <a:latin typeface="+mj-lt"/>
              </a:rPr>
              <a:t>Action</a:t>
            </a:r>
            <a:r>
              <a:rPr lang="es-MX" sz="1600" i="1" dirty="0">
                <a:latin typeface="+mj-lt"/>
              </a:rPr>
              <a:t> and </a:t>
            </a:r>
            <a:r>
              <a:rPr lang="es-MX" sz="1600" i="1" dirty="0" err="1">
                <a:latin typeface="+mj-lt"/>
              </a:rPr>
              <a:t>Contempaltion</a:t>
            </a:r>
            <a:r>
              <a:rPr lang="es-MX" sz="1600" i="1" dirty="0">
                <a:latin typeface="+mj-lt"/>
              </a:rPr>
              <a:t>, </a:t>
            </a:r>
            <a:r>
              <a:rPr lang="es-MX" sz="1600" i="1" dirty="0" err="1">
                <a:latin typeface="+mj-lt"/>
              </a:rPr>
              <a:t>Sep</a:t>
            </a:r>
            <a:r>
              <a:rPr lang="es-MX" sz="1600" i="1" dirty="0">
                <a:latin typeface="+mj-lt"/>
              </a:rPr>
              <a:t> 23. </a:t>
            </a:r>
          </a:p>
        </p:txBody>
      </p:sp>
      <p:sp>
        <p:nvSpPr>
          <p:cNvPr id="6" name="CuadroTexto 5">
            <a:extLst>
              <a:ext uri="{FF2B5EF4-FFF2-40B4-BE49-F238E27FC236}">
                <a16:creationId xmlns:a16="http://schemas.microsoft.com/office/drawing/2014/main" id="{21C7AC40-9740-A593-0F5B-21D00459D84D}"/>
              </a:ext>
            </a:extLst>
          </p:cNvPr>
          <p:cNvSpPr txBox="1"/>
          <p:nvPr/>
        </p:nvSpPr>
        <p:spPr>
          <a:xfrm>
            <a:off x="8520545" y="6097767"/>
            <a:ext cx="3400365" cy="646331"/>
          </a:xfrm>
          <a:prstGeom prst="rect">
            <a:avLst/>
          </a:prstGeom>
          <a:noFill/>
        </p:spPr>
        <p:txBody>
          <a:bodyPr wrap="square">
            <a:spAutoFit/>
          </a:bodyPr>
          <a:lstStyle/>
          <a:p>
            <a:pPr algn="r"/>
            <a:r>
              <a:rPr lang="en-US" sz="1200" dirty="0"/>
              <a:t>https://altusfineart.com/blogs/news/14-illustrations-of-the-parable-of-the-lost-sheep?utm_source=pinterest&amp;utm_medium=social</a:t>
            </a:r>
          </a:p>
        </p:txBody>
      </p:sp>
      <p:pic>
        <p:nvPicPr>
          <p:cNvPr id="9" name="Picture 2" descr="Pin on Eva Koleva Timothy">
            <a:extLst>
              <a:ext uri="{FF2B5EF4-FFF2-40B4-BE49-F238E27FC236}">
                <a16:creationId xmlns:a16="http://schemas.microsoft.com/office/drawing/2014/main" id="{22E1DD97-C160-54B9-D143-5BAF146B90D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640" r="12707"/>
          <a:stretch/>
        </p:blipFill>
        <p:spPr bwMode="auto">
          <a:xfrm>
            <a:off x="8637388" y="334480"/>
            <a:ext cx="3283527" cy="56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859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54289"/>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687537"/>
            <a:ext cx="6471458" cy="4970591"/>
          </a:xfrm>
          <a:prstGeom prst="rect">
            <a:avLst/>
          </a:prstGeom>
          <a:noFill/>
        </p:spPr>
        <p:txBody>
          <a:bodyPr wrap="square" rtlCol="0">
            <a:spAutoFit/>
          </a:bodyPr>
          <a:lstStyle/>
          <a:p>
            <a:pPr algn="just">
              <a:spcBef>
                <a:spcPts val="600"/>
              </a:spcBef>
            </a:pPr>
            <a:r>
              <a:rPr lang="pt-BR" sz="3200" i="1" dirty="0">
                <a:latin typeface="Calibri Light" panose="020F0302020204030204" pitchFamily="34" charset="0"/>
                <a:cs typeface="Calibri Light" panose="020F0302020204030204" pitchFamily="34" charset="0"/>
              </a:rPr>
              <a:t>D</a:t>
            </a:r>
            <a:r>
              <a:rPr lang="pt-BR" sz="2000" i="1" dirty="0">
                <a:latin typeface="Calibri Light" panose="020F0302020204030204" pitchFamily="34" charset="0"/>
                <a:cs typeface="Calibri Light" panose="020F0302020204030204" pitchFamily="34" charset="0"/>
              </a:rPr>
              <a:t>evemos procurar nos unir – em todos os aspectos das nossas vidas – uns com os outros e com as criaturas da terra. Essa união nos chama a sair das nossas existências isoladas e a entrar na comunidade. Devemos reduzir a velocidade, descobrir a nossa essência relacional, ser pacientes e compassivos com todas as criaturas vivas e dar-nos conta de que estamos num planeta compartilhado que tem recursos limitados.</a:t>
            </a:r>
            <a:r>
              <a:rPr lang="es-AR" sz="2000" i="1" dirty="0">
                <a:latin typeface="Calibri Light" panose="020F0302020204030204" pitchFamily="34" charset="0"/>
                <a:cs typeface="Calibri Light" panose="020F0302020204030204" pitchFamily="34" charset="0"/>
              </a:rPr>
              <a:t> Somos </a:t>
            </a:r>
            <a:r>
              <a:rPr lang="pt-BR" sz="2000" i="1" dirty="0">
                <a:latin typeface="Calibri Light" panose="020F0302020204030204" pitchFamily="34" charset="0"/>
                <a:cs typeface="Calibri Light" panose="020F0302020204030204" pitchFamily="34" charset="0"/>
              </a:rPr>
              <a:t>chamados a ver e a amar em solidariedade com toda a criação.</a:t>
            </a:r>
            <a:r>
              <a:rPr lang="es-AR" sz="2000" i="1" dirty="0">
                <a:latin typeface="Calibri Light" panose="020F0302020204030204" pitchFamily="34" charset="0"/>
                <a:cs typeface="Calibri Light" panose="020F0302020204030204" pitchFamily="34" charset="0"/>
              </a:rPr>
              <a:t> </a:t>
            </a:r>
            <a:r>
              <a:rPr lang="pt-BR" sz="2000" i="1" dirty="0">
                <a:latin typeface="Calibri Light" panose="020F0302020204030204" pitchFamily="34" charset="0"/>
                <a:cs typeface="Calibri Light" panose="020F0302020204030204" pitchFamily="34" charset="0"/>
              </a:rPr>
              <a:t>Somente assim a terra poderá desfrutar da justiça e da paz, o que significa sustentar relações corretas e amorosas com o mundo natural da criação benevolente de Deus. </a:t>
            </a:r>
          </a:p>
          <a:p>
            <a:pPr algn="just">
              <a:spcBef>
                <a:spcPts val="600"/>
              </a:spcBef>
            </a:pPr>
            <a:r>
              <a:rPr lang="pt-BR" sz="2000" i="1" dirty="0">
                <a:latin typeface="Calibri Light" panose="020F0302020204030204" pitchFamily="34" charset="0"/>
                <a:cs typeface="Calibri Light" panose="020F0302020204030204" pitchFamily="34" charset="0"/>
              </a:rPr>
              <a:t>A compaixão requer uma profundidade de alma, uma conexão da alma com a terra, um terreno de pessoa a pessoa e um fluxo de amor de coração a coração.</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CuadroTexto 4">
            <a:extLst>
              <a:ext uri="{FF2B5EF4-FFF2-40B4-BE49-F238E27FC236}">
                <a16:creationId xmlns:a16="http://schemas.microsoft.com/office/drawing/2014/main" id="{62AEB87D-27B6-182D-9EB6-7EB2B312BF5F}"/>
              </a:ext>
            </a:extLst>
          </p:cNvPr>
          <p:cNvSpPr txBox="1"/>
          <p:nvPr/>
        </p:nvSpPr>
        <p:spPr>
          <a:xfrm flipH="1">
            <a:off x="1845424" y="6029876"/>
            <a:ext cx="5930709" cy="584775"/>
          </a:xfrm>
          <a:prstGeom prst="rect">
            <a:avLst/>
          </a:prstGeom>
          <a:noFill/>
        </p:spPr>
        <p:txBody>
          <a:bodyPr wrap="square">
            <a:spAutoFit/>
          </a:bodyPr>
          <a:lstStyle/>
          <a:p>
            <a:pPr algn="r"/>
            <a:r>
              <a:rPr lang="es-MX" sz="1600" dirty="0">
                <a:latin typeface="+mj-lt"/>
              </a:rPr>
              <a:t>Illia Delio, </a:t>
            </a:r>
            <a:r>
              <a:rPr lang="es-MX" sz="1600" i="1" dirty="0" err="1">
                <a:latin typeface="+mj-lt"/>
              </a:rPr>
              <a:t>Compassion</a:t>
            </a:r>
            <a:r>
              <a:rPr lang="es-MX" sz="1600" i="1" dirty="0">
                <a:latin typeface="+mj-lt"/>
              </a:rPr>
              <a:t> </a:t>
            </a:r>
            <a:r>
              <a:rPr lang="es-MX" sz="1600" i="1" dirty="0" err="1">
                <a:latin typeface="+mj-lt"/>
              </a:rPr>
              <a:t>through</a:t>
            </a:r>
            <a:r>
              <a:rPr lang="es-MX" sz="1600" i="1" dirty="0">
                <a:latin typeface="+mj-lt"/>
              </a:rPr>
              <a:t> </a:t>
            </a:r>
            <a:r>
              <a:rPr lang="es-MX" sz="1600" i="1" dirty="0" err="1">
                <a:latin typeface="+mj-lt"/>
              </a:rPr>
              <a:t>Connection</a:t>
            </a:r>
            <a:r>
              <a:rPr lang="es-MX" sz="1600" i="1" dirty="0">
                <a:latin typeface="+mj-lt"/>
              </a:rPr>
              <a:t>, </a:t>
            </a:r>
          </a:p>
          <a:p>
            <a:pPr algn="r"/>
            <a:r>
              <a:rPr lang="es-MX" sz="1600" i="1" dirty="0" err="1">
                <a:latin typeface="+mj-lt"/>
              </a:rPr>
              <a:t>Envios</a:t>
            </a:r>
            <a:r>
              <a:rPr lang="es-MX" sz="1600" i="1" dirty="0">
                <a:latin typeface="+mj-lt"/>
              </a:rPr>
              <a:t> </a:t>
            </a:r>
            <a:r>
              <a:rPr lang="es-MX" sz="1600" i="1" dirty="0" err="1">
                <a:latin typeface="+mj-lt"/>
              </a:rPr>
              <a:t>diários</a:t>
            </a:r>
            <a:r>
              <a:rPr lang="es-MX" sz="1600" i="1" dirty="0">
                <a:latin typeface="+mj-lt"/>
              </a:rPr>
              <a:t> de Center </a:t>
            </a:r>
            <a:r>
              <a:rPr lang="es-MX" sz="1600" i="1" dirty="0" err="1">
                <a:latin typeface="+mj-lt"/>
              </a:rPr>
              <a:t>for</a:t>
            </a:r>
            <a:r>
              <a:rPr lang="es-MX" sz="1600" i="1" dirty="0">
                <a:latin typeface="+mj-lt"/>
              </a:rPr>
              <a:t> </a:t>
            </a:r>
            <a:r>
              <a:rPr lang="es-MX" sz="1600" i="1" dirty="0" err="1">
                <a:latin typeface="+mj-lt"/>
              </a:rPr>
              <a:t>Action</a:t>
            </a:r>
            <a:r>
              <a:rPr lang="es-MX" sz="1600" i="1" dirty="0">
                <a:latin typeface="+mj-lt"/>
              </a:rPr>
              <a:t> and </a:t>
            </a:r>
            <a:r>
              <a:rPr lang="es-MX" sz="1600" i="1" dirty="0" err="1">
                <a:latin typeface="+mj-lt"/>
              </a:rPr>
              <a:t>Contempaltion</a:t>
            </a:r>
            <a:r>
              <a:rPr lang="es-MX" sz="1600" i="1" dirty="0">
                <a:latin typeface="+mj-lt"/>
              </a:rPr>
              <a:t>, </a:t>
            </a:r>
            <a:r>
              <a:rPr lang="es-MX" sz="1600" i="1" dirty="0" err="1">
                <a:latin typeface="+mj-lt"/>
              </a:rPr>
              <a:t>Sep</a:t>
            </a:r>
            <a:r>
              <a:rPr lang="es-MX" sz="1600" i="1" dirty="0">
                <a:latin typeface="+mj-lt"/>
              </a:rPr>
              <a:t> 23. </a:t>
            </a:r>
          </a:p>
        </p:txBody>
      </p:sp>
      <p:sp>
        <p:nvSpPr>
          <p:cNvPr id="6" name="CuadroTexto 5">
            <a:extLst>
              <a:ext uri="{FF2B5EF4-FFF2-40B4-BE49-F238E27FC236}">
                <a16:creationId xmlns:a16="http://schemas.microsoft.com/office/drawing/2014/main" id="{21C7AC40-9740-A593-0F5B-21D00459D84D}"/>
              </a:ext>
            </a:extLst>
          </p:cNvPr>
          <p:cNvSpPr txBox="1"/>
          <p:nvPr/>
        </p:nvSpPr>
        <p:spPr>
          <a:xfrm>
            <a:off x="8520545" y="6097767"/>
            <a:ext cx="3400365" cy="646331"/>
          </a:xfrm>
          <a:prstGeom prst="rect">
            <a:avLst/>
          </a:prstGeom>
          <a:noFill/>
        </p:spPr>
        <p:txBody>
          <a:bodyPr wrap="square">
            <a:spAutoFit/>
          </a:bodyPr>
          <a:lstStyle/>
          <a:p>
            <a:pPr algn="r"/>
            <a:r>
              <a:rPr lang="en-US" sz="1200" dirty="0"/>
              <a:t>https://altusfineart.com/blogs/news/14-illustrations-of-the-parable-of-the-lost-sheep?utm_source=pinterest&amp;utm_medium=social</a:t>
            </a:r>
          </a:p>
        </p:txBody>
      </p:sp>
      <p:pic>
        <p:nvPicPr>
          <p:cNvPr id="9" name="Picture 2" descr="Pin on Eva Koleva Timothy">
            <a:extLst>
              <a:ext uri="{FF2B5EF4-FFF2-40B4-BE49-F238E27FC236}">
                <a16:creationId xmlns:a16="http://schemas.microsoft.com/office/drawing/2014/main" id="{22E1DD97-C160-54B9-D143-5BAF146B90D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640" r="12707"/>
          <a:stretch/>
        </p:blipFill>
        <p:spPr bwMode="auto">
          <a:xfrm>
            <a:off x="8637388" y="334480"/>
            <a:ext cx="3283527" cy="56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612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54289"/>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463094"/>
            <a:ext cx="6887096" cy="6278642"/>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L</a:t>
            </a:r>
            <a:r>
              <a:rPr lang="es-AR" sz="2000" i="1" dirty="0">
                <a:latin typeface="Calibri Light" panose="020F0302020204030204" pitchFamily="34" charset="0"/>
                <a:cs typeface="Calibri Light" panose="020F0302020204030204" pitchFamily="34" charset="0"/>
              </a:rPr>
              <a:t>a compasión ocurre cuando sabemos que estamos relacionados los unos con los otros, una relación profunda de nuestra humanidad, a pesar de nuestras limitaciones. Va más allá de las diferencias que nos separan y penetra en el espacio compartido de haber sido creados. Entrar en ese lugar es hacer espacio en nuestro interior, dar la bienvenida en nuestras vidas al extraño, al marginado y al pobre. El amor es más fuerte que la muerte y el corazón que ya no teme a la muerte es verdaderamente libre. La compasión florece cuando no tenemos nada que proteger y todo lo podemos compartir. Lo que une a todo lo que es débil y limitado en un solo océano de amor es la gravedad de todos los seres vivos. </a:t>
            </a:r>
          </a:p>
          <a:p>
            <a:pPr>
              <a:spcBef>
                <a:spcPts val="600"/>
              </a:spcBef>
            </a:pPr>
            <a:r>
              <a:rPr lang="es-AR" sz="2000" i="1" dirty="0">
                <a:latin typeface="Calibri Light" panose="020F0302020204030204" pitchFamily="34" charset="0"/>
                <a:cs typeface="Calibri Light" panose="020F0302020204030204" pitchFamily="34" charset="0"/>
              </a:rPr>
              <a:t>Tenemos la capacidad de sanar esta tierra de sus divisiones, sus guerras, su violencia y sus odios. Esta capacidad es el amor en nuestro interior capaz de sufrir con el otro y amar al otro sin esperar recompensa. El amor que trasciende al ego es el amor que sana. Cuando nos perdamos por amor,  nos hallaremos capaces de amar realmente</a:t>
            </a:r>
          </a:p>
          <a:p>
            <a:pPr>
              <a:spcBef>
                <a:spcPts val="600"/>
              </a:spcBef>
            </a:pPr>
            <a:endParaRPr lang="es-AR" sz="2000" i="1" dirty="0">
              <a:latin typeface="Calibri Light" panose="020F0302020204030204" pitchFamily="34" charset="0"/>
              <a:cs typeface="Calibri Light" panose="020F0302020204030204" pitchFamily="34" charset="0"/>
            </a:endParaRP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CuadroTexto 4">
            <a:extLst>
              <a:ext uri="{FF2B5EF4-FFF2-40B4-BE49-F238E27FC236}">
                <a16:creationId xmlns:a16="http://schemas.microsoft.com/office/drawing/2014/main" id="{62AEB87D-27B6-182D-9EB6-7EB2B312BF5F}"/>
              </a:ext>
            </a:extLst>
          </p:cNvPr>
          <p:cNvSpPr txBox="1"/>
          <p:nvPr/>
        </p:nvSpPr>
        <p:spPr>
          <a:xfrm flipH="1">
            <a:off x="1845424" y="6237695"/>
            <a:ext cx="5930709" cy="584775"/>
          </a:xfrm>
          <a:prstGeom prst="rect">
            <a:avLst/>
          </a:prstGeom>
          <a:noFill/>
        </p:spPr>
        <p:txBody>
          <a:bodyPr wrap="square">
            <a:spAutoFit/>
          </a:bodyPr>
          <a:lstStyle/>
          <a:p>
            <a:pPr algn="r"/>
            <a:r>
              <a:rPr lang="es-MX" sz="1600" dirty="0">
                <a:latin typeface="+mj-lt"/>
              </a:rPr>
              <a:t>Illia Delio, </a:t>
            </a:r>
            <a:r>
              <a:rPr lang="es-MX" sz="1600" i="1" dirty="0" err="1">
                <a:latin typeface="+mj-lt"/>
              </a:rPr>
              <a:t>Compassion</a:t>
            </a:r>
            <a:r>
              <a:rPr lang="es-MX" sz="1600" i="1" dirty="0">
                <a:latin typeface="+mj-lt"/>
              </a:rPr>
              <a:t> </a:t>
            </a:r>
            <a:r>
              <a:rPr lang="es-MX" sz="1600" i="1" dirty="0" err="1">
                <a:latin typeface="+mj-lt"/>
              </a:rPr>
              <a:t>through</a:t>
            </a:r>
            <a:r>
              <a:rPr lang="es-MX" sz="1600" i="1" dirty="0">
                <a:latin typeface="+mj-lt"/>
              </a:rPr>
              <a:t> </a:t>
            </a:r>
            <a:r>
              <a:rPr lang="es-MX" sz="1600" i="1" dirty="0" err="1">
                <a:latin typeface="+mj-lt"/>
              </a:rPr>
              <a:t>Connection</a:t>
            </a:r>
            <a:r>
              <a:rPr lang="es-MX" sz="1600" i="1" dirty="0">
                <a:latin typeface="+mj-lt"/>
              </a:rPr>
              <a:t>, </a:t>
            </a:r>
          </a:p>
          <a:p>
            <a:pPr algn="r"/>
            <a:r>
              <a:rPr lang="es-MX" sz="1600" i="1" dirty="0">
                <a:latin typeface="+mj-lt"/>
              </a:rPr>
              <a:t>Envíos diarios de Center </a:t>
            </a:r>
            <a:r>
              <a:rPr lang="es-MX" sz="1600" i="1" dirty="0" err="1">
                <a:latin typeface="+mj-lt"/>
              </a:rPr>
              <a:t>for</a:t>
            </a:r>
            <a:r>
              <a:rPr lang="es-MX" sz="1600" i="1" dirty="0">
                <a:latin typeface="+mj-lt"/>
              </a:rPr>
              <a:t> </a:t>
            </a:r>
            <a:r>
              <a:rPr lang="es-MX" sz="1600" i="1" dirty="0" err="1">
                <a:latin typeface="+mj-lt"/>
              </a:rPr>
              <a:t>Action</a:t>
            </a:r>
            <a:r>
              <a:rPr lang="es-MX" sz="1600" i="1" dirty="0">
                <a:latin typeface="+mj-lt"/>
              </a:rPr>
              <a:t> and </a:t>
            </a:r>
            <a:r>
              <a:rPr lang="es-MX" sz="1600" i="1" dirty="0" err="1">
                <a:latin typeface="+mj-lt"/>
              </a:rPr>
              <a:t>Contempaltion</a:t>
            </a:r>
            <a:r>
              <a:rPr lang="es-MX" sz="1600" i="1" dirty="0">
                <a:latin typeface="+mj-lt"/>
              </a:rPr>
              <a:t>, </a:t>
            </a:r>
            <a:r>
              <a:rPr lang="es-MX" sz="1600" i="1" dirty="0" err="1">
                <a:latin typeface="+mj-lt"/>
              </a:rPr>
              <a:t>Sep</a:t>
            </a:r>
            <a:r>
              <a:rPr lang="es-MX" sz="1600" i="1" dirty="0">
                <a:latin typeface="+mj-lt"/>
              </a:rPr>
              <a:t> 23. </a:t>
            </a:r>
          </a:p>
        </p:txBody>
      </p:sp>
      <p:sp>
        <p:nvSpPr>
          <p:cNvPr id="6" name="CuadroTexto 5">
            <a:extLst>
              <a:ext uri="{FF2B5EF4-FFF2-40B4-BE49-F238E27FC236}">
                <a16:creationId xmlns:a16="http://schemas.microsoft.com/office/drawing/2014/main" id="{02828463-6126-D906-AA55-D2948898AF75}"/>
              </a:ext>
            </a:extLst>
          </p:cNvPr>
          <p:cNvSpPr txBox="1"/>
          <p:nvPr/>
        </p:nvSpPr>
        <p:spPr>
          <a:xfrm>
            <a:off x="8520545" y="6097767"/>
            <a:ext cx="3400365" cy="646331"/>
          </a:xfrm>
          <a:prstGeom prst="rect">
            <a:avLst/>
          </a:prstGeom>
          <a:noFill/>
        </p:spPr>
        <p:txBody>
          <a:bodyPr wrap="square">
            <a:spAutoFit/>
          </a:bodyPr>
          <a:lstStyle/>
          <a:p>
            <a:pPr algn="r"/>
            <a:r>
              <a:rPr lang="en-US" sz="1200" dirty="0"/>
              <a:t>https://altusfineart.com/blogs/news/14-illustrations-of-the-parable-of-the-lost-sheep?utm_source=pinterest&amp;utm_medium=social</a:t>
            </a:r>
          </a:p>
        </p:txBody>
      </p:sp>
      <p:pic>
        <p:nvPicPr>
          <p:cNvPr id="9" name="Picture 2" descr="Pin on Eva Koleva Timothy">
            <a:extLst>
              <a:ext uri="{FF2B5EF4-FFF2-40B4-BE49-F238E27FC236}">
                <a16:creationId xmlns:a16="http://schemas.microsoft.com/office/drawing/2014/main" id="{3AE573DB-B798-4DC4-6E36-296BB30A4B6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640" r="12707"/>
          <a:stretch/>
        </p:blipFill>
        <p:spPr bwMode="auto">
          <a:xfrm>
            <a:off x="8637388" y="334480"/>
            <a:ext cx="3283527" cy="56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00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54289"/>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205400"/>
            <a:ext cx="6737465" cy="6201698"/>
          </a:xfrm>
          <a:prstGeom prst="rect">
            <a:avLst/>
          </a:prstGeom>
          <a:noFill/>
        </p:spPr>
        <p:txBody>
          <a:bodyPr wrap="square" rtlCol="0">
            <a:spAutoFit/>
          </a:bodyPr>
          <a:lstStyle/>
          <a:p>
            <a:pPr algn="just">
              <a:spcBef>
                <a:spcPts val="600"/>
              </a:spcBef>
            </a:pPr>
            <a:r>
              <a:rPr lang="pt-BR" sz="3200" i="1" dirty="0">
                <a:latin typeface="Calibri Light" panose="020F0302020204030204" pitchFamily="34" charset="0"/>
                <a:cs typeface="Calibri Light" panose="020F0302020204030204" pitchFamily="34" charset="0"/>
              </a:rPr>
              <a:t>A</a:t>
            </a:r>
            <a:r>
              <a:rPr lang="pt-BR" sz="2000" i="1" dirty="0">
                <a:latin typeface="Calibri Light" panose="020F0302020204030204" pitchFamily="34" charset="0"/>
                <a:cs typeface="Calibri Light" panose="020F0302020204030204" pitchFamily="34" charset="0"/>
              </a:rPr>
              <a:t> compaixão ocorre quando sabemos que estamos em relação uns com os outros, uma relação profunda de nossa humanidade, apesar de nossas limitações.</a:t>
            </a:r>
            <a:r>
              <a:rPr lang="es-AR" sz="2000" i="1" dirty="0">
                <a:latin typeface="Calibri Light" panose="020F0302020204030204" pitchFamily="34" charset="0"/>
                <a:cs typeface="Calibri Light" panose="020F0302020204030204" pitchFamily="34" charset="0"/>
              </a:rPr>
              <a:t> </a:t>
            </a:r>
            <a:r>
              <a:rPr lang="pt-BR" sz="2000" i="1" dirty="0">
                <a:latin typeface="Calibri Light" panose="020F0302020204030204" pitchFamily="34" charset="0"/>
                <a:cs typeface="Calibri Light" panose="020F0302020204030204" pitchFamily="34" charset="0"/>
              </a:rPr>
              <a:t>Ultrapassa as diferenças que nos separam e penetra no espaço compartilhado que foi criado. Entrar nesse lugar é fazer espaço em nosso interior, dar boas-vindas em nossas vidas ao estrangeiro, ao marginalizado e ao pobre. O amor é mais forte que a morte e o coração que já não teme a morte é verdadeiramente livre. A compaixão floresce quando não temos nada a que proteger e tudo podemos compartilhar. O que une a tudo o que é débil e limitado em um só oceano de amor é a gravidade de todos os seres vivos. </a:t>
            </a:r>
          </a:p>
          <a:p>
            <a:pPr algn="just">
              <a:spcBef>
                <a:spcPts val="600"/>
              </a:spcBef>
            </a:pPr>
            <a:r>
              <a:rPr lang="pt-BR" sz="2000" i="1" dirty="0">
                <a:latin typeface="Calibri Light" panose="020F0302020204030204" pitchFamily="34" charset="0"/>
                <a:cs typeface="Calibri Light" panose="020F0302020204030204" pitchFamily="34" charset="0"/>
              </a:rPr>
              <a:t>Temos a capacidade de curar esta terra de suas divisões, de suas guerras, da sua violência e  seus ódios. Esta capacidade é o amor em nosso interior, capaz de sofrer com o outro e amar o outro sem esperar recompensa. O amor que transcende o ego é o amor que cura. Quando nos perdermos por amor, nos descobriremos capazes de amar verdadeiramente. O amor que transcende ao ego é o amor que cura. Quando nos perdermos por amor, nos descobriremos capazes de amar verdadeiramente.</a:t>
            </a:r>
            <a:r>
              <a:rPr lang="es-AR" sz="2000" i="1" dirty="0">
                <a:latin typeface="Calibri Light" panose="020F0302020204030204" pitchFamily="34" charset="0"/>
                <a:cs typeface="Calibri Light" panose="020F0302020204030204" pitchFamily="34" charset="0"/>
              </a:rPr>
              <a:t>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CuadroTexto 5">
            <a:extLst>
              <a:ext uri="{FF2B5EF4-FFF2-40B4-BE49-F238E27FC236}">
                <a16:creationId xmlns:a16="http://schemas.microsoft.com/office/drawing/2014/main" id="{02828463-6126-D906-AA55-D2948898AF75}"/>
              </a:ext>
            </a:extLst>
          </p:cNvPr>
          <p:cNvSpPr txBox="1"/>
          <p:nvPr/>
        </p:nvSpPr>
        <p:spPr>
          <a:xfrm>
            <a:off x="8520545" y="6097767"/>
            <a:ext cx="3400365" cy="646331"/>
          </a:xfrm>
          <a:prstGeom prst="rect">
            <a:avLst/>
          </a:prstGeom>
          <a:noFill/>
        </p:spPr>
        <p:txBody>
          <a:bodyPr wrap="square">
            <a:spAutoFit/>
          </a:bodyPr>
          <a:lstStyle/>
          <a:p>
            <a:pPr algn="r"/>
            <a:r>
              <a:rPr lang="en-US" sz="1200" dirty="0"/>
              <a:t>https://altusfineart.com/blogs/news/14-illustrations-of-the-parable-of-the-lost-sheep?utm_source=pinterest&amp;utm_medium=social</a:t>
            </a:r>
          </a:p>
        </p:txBody>
      </p:sp>
      <p:pic>
        <p:nvPicPr>
          <p:cNvPr id="9" name="Picture 2" descr="Pin on Eva Koleva Timothy">
            <a:extLst>
              <a:ext uri="{FF2B5EF4-FFF2-40B4-BE49-F238E27FC236}">
                <a16:creationId xmlns:a16="http://schemas.microsoft.com/office/drawing/2014/main" id="{3AE573DB-B798-4DC4-6E36-296BB30A4B6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640" r="12707"/>
          <a:stretch/>
        </p:blipFill>
        <p:spPr bwMode="auto">
          <a:xfrm>
            <a:off x="8637388" y="334480"/>
            <a:ext cx="3283527" cy="5695396"/>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AC20AFD6-9513-2C61-69D0-5B02C5F1BB66}"/>
              </a:ext>
            </a:extLst>
          </p:cNvPr>
          <p:cNvSpPr txBox="1"/>
          <p:nvPr/>
        </p:nvSpPr>
        <p:spPr>
          <a:xfrm flipH="1">
            <a:off x="2036616" y="6287570"/>
            <a:ext cx="5930709" cy="584775"/>
          </a:xfrm>
          <a:prstGeom prst="rect">
            <a:avLst/>
          </a:prstGeom>
          <a:noFill/>
        </p:spPr>
        <p:txBody>
          <a:bodyPr wrap="square">
            <a:spAutoFit/>
          </a:bodyPr>
          <a:lstStyle/>
          <a:p>
            <a:pPr algn="r"/>
            <a:r>
              <a:rPr lang="es-MX" sz="1600" dirty="0">
                <a:latin typeface="+mj-lt"/>
              </a:rPr>
              <a:t>Illia Delio, </a:t>
            </a:r>
            <a:r>
              <a:rPr lang="es-MX" sz="1600" i="1" dirty="0" err="1">
                <a:latin typeface="+mj-lt"/>
              </a:rPr>
              <a:t>Compassion</a:t>
            </a:r>
            <a:r>
              <a:rPr lang="es-MX" sz="1600" i="1" dirty="0">
                <a:latin typeface="+mj-lt"/>
              </a:rPr>
              <a:t> </a:t>
            </a:r>
            <a:r>
              <a:rPr lang="es-MX" sz="1600" i="1" dirty="0" err="1">
                <a:latin typeface="+mj-lt"/>
              </a:rPr>
              <a:t>through</a:t>
            </a:r>
            <a:r>
              <a:rPr lang="es-MX" sz="1600" i="1" dirty="0">
                <a:latin typeface="+mj-lt"/>
              </a:rPr>
              <a:t> </a:t>
            </a:r>
            <a:r>
              <a:rPr lang="es-MX" sz="1600" i="1" dirty="0" err="1">
                <a:latin typeface="+mj-lt"/>
              </a:rPr>
              <a:t>Connection</a:t>
            </a:r>
            <a:r>
              <a:rPr lang="es-MX" sz="1600" i="1" dirty="0">
                <a:latin typeface="+mj-lt"/>
              </a:rPr>
              <a:t>, </a:t>
            </a:r>
          </a:p>
          <a:p>
            <a:pPr algn="r"/>
            <a:r>
              <a:rPr lang="es-MX" sz="1600" i="1" dirty="0">
                <a:latin typeface="+mj-lt"/>
              </a:rPr>
              <a:t>Envíos diarios de Center </a:t>
            </a:r>
            <a:r>
              <a:rPr lang="es-MX" sz="1600" i="1" dirty="0" err="1">
                <a:latin typeface="+mj-lt"/>
              </a:rPr>
              <a:t>for</a:t>
            </a:r>
            <a:r>
              <a:rPr lang="es-MX" sz="1600" i="1" dirty="0">
                <a:latin typeface="+mj-lt"/>
              </a:rPr>
              <a:t> </a:t>
            </a:r>
            <a:r>
              <a:rPr lang="es-MX" sz="1600" i="1" dirty="0" err="1">
                <a:latin typeface="+mj-lt"/>
              </a:rPr>
              <a:t>Action</a:t>
            </a:r>
            <a:r>
              <a:rPr lang="es-MX" sz="1600" i="1" dirty="0">
                <a:latin typeface="+mj-lt"/>
              </a:rPr>
              <a:t> and </a:t>
            </a:r>
            <a:r>
              <a:rPr lang="es-MX" sz="1600" i="1" dirty="0" err="1">
                <a:latin typeface="+mj-lt"/>
              </a:rPr>
              <a:t>Contempaltion</a:t>
            </a:r>
            <a:r>
              <a:rPr lang="es-MX" sz="1600" i="1" dirty="0">
                <a:latin typeface="+mj-lt"/>
              </a:rPr>
              <a:t>, </a:t>
            </a:r>
            <a:r>
              <a:rPr lang="es-MX" sz="1600" i="1" dirty="0" err="1">
                <a:latin typeface="+mj-lt"/>
              </a:rPr>
              <a:t>Sep</a:t>
            </a:r>
            <a:r>
              <a:rPr lang="es-MX" sz="1600" i="1" dirty="0">
                <a:latin typeface="+mj-lt"/>
              </a:rPr>
              <a:t> 23. </a:t>
            </a:r>
          </a:p>
        </p:txBody>
      </p:sp>
    </p:spTree>
    <p:extLst>
      <p:ext uri="{BB962C8B-B14F-4D97-AF65-F5344CB8AC3E}">
        <p14:creationId xmlns:p14="http://schemas.microsoft.com/office/powerpoint/2010/main" val="6859848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59540665390714DB4E8660F20F2B631" ma:contentTypeVersion="14" ma:contentTypeDescription="Crear nuevo documento." ma:contentTypeScope="" ma:versionID="d8a025d3d161320c7886780bd03151f8">
  <xsd:schema xmlns:xsd="http://www.w3.org/2001/XMLSchema" xmlns:xs="http://www.w3.org/2001/XMLSchema" xmlns:p="http://schemas.microsoft.com/office/2006/metadata/properties" xmlns:ns3="cd750bd2-fb1c-425b-8dc6-87e5663180d1" xmlns:ns4="0c2ae67a-9323-4209-a3e8-1f9cc0054e8b" targetNamespace="http://schemas.microsoft.com/office/2006/metadata/properties" ma:root="true" ma:fieldsID="95dbe870a0972003f6d62dd811b1ca42" ns3:_="" ns4:_="">
    <xsd:import namespace="cd750bd2-fb1c-425b-8dc6-87e5663180d1"/>
    <xsd:import namespace="0c2ae67a-9323-4209-a3e8-1f9cc0054e8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50bd2-fb1c-425b-8dc6-87e5663180d1"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2ae67a-9323-4209-a3e8-1f9cc0054e8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61CF75-9433-4853-B034-9179D6C0FC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50bd2-fb1c-425b-8dc6-87e5663180d1"/>
    <ds:schemaRef ds:uri="0c2ae67a-9323-4209-a3e8-1f9cc0054e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F8988C-E14A-4830-B98A-F6468CF5FA05}">
  <ds:schemaRefs>
    <ds:schemaRef ds:uri="http://purl.org/dc/terms/"/>
    <ds:schemaRef ds:uri="http://purl.org/dc/dcmitype/"/>
    <ds:schemaRef ds:uri="http://schemas.microsoft.com/office/2006/documentManagement/types"/>
    <ds:schemaRef ds:uri="0c2ae67a-9323-4209-a3e8-1f9cc0054e8b"/>
    <ds:schemaRef ds:uri="http://purl.org/dc/elements/1.1/"/>
    <ds:schemaRef ds:uri="http://schemas.microsoft.com/office/infopath/2007/PartnerControls"/>
    <ds:schemaRef ds:uri="cd750bd2-fb1c-425b-8dc6-87e5663180d1"/>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1641DE1-AEB4-4B53-BF53-AAAAF2A00276}">
  <ds:schemaRefs>
    <ds:schemaRef ds:uri="http://schemas.microsoft.com/sharepoint/v3/contenttype/forms"/>
  </ds:schemaRefs>
</ds:datastoreItem>
</file>

<file path=docMetadata/LabelInfo.xml><?xml version="1.0" encoding="utf-8"?>
<clbl:labelList xmlns:clbl="http://schemas.microsoft.com/office/2020/mipLabelMetadata">
  <clbl:label id="{ba4b5b72-704f-43e8-88a7-720311750a10}" enabled="0" method="" siteId="{ba4b5b72-704f-43e8-88a7-720311750a10}" removed="1"/>
</clbl:labelList>
</file>

<file path=docProps/app.xml><?xml version="1.0" encoding="utf-8"?>
<Properties xmlns="http://schemas.openxmlformats.org/officeDocument/2006/extended-properties" xmlns:vt="http://schemas.openxmlformats.org/officeDocument/2006/docPropsVTypes">
  <TotalTime>2305</TotalTime>
  <Words>1386</Words>
  <Application>Microsoft Office PowerPoint</Application>
  <PresentationFormat>Panorámica</PresentationFormat>
  <Paragraphs>42</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ACTIS Fernando     TERNIUM [MX]</dc:creator>
  <cp:lastModifiedBy>ACTIS Fernando     TERNIUM [AR]</cp:lastModifiedBy>
  <cp:revision>31</cp:revision>
  <dcterms:created xsi:type="dcterms:W3CDTF">2020-04-05T22:43:45Z</dcterms:created>
  <dcterms:modified xsi:type="dcterms:W3CDTF">2023-10-05T21:43:35Z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0x010100359540665390714DB4E8660F20F2B631</vt:lpwstr>
  </property>
</Properties>
</file>