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5" d="100"/>
          <a:sy n="75" d="100"/>
        </p:scale>
        <p:origin x="5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7/23/2020</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7/23/2020</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877511" y="1359961"/>
            <a:ext cx="3847649" cy="892552"/>
          </a:xfrm>
          <a:prstGeom prst="rect">
            <a:avLst/>
          </a:prstGeom>
          <a:noFill/>
        </p:spPr>
        <p:txBody>
          <a:bodyPr wrap="square" rtlCol="0">
            <a:spAutoFit/>
          </a:bodyPr>
          <a:lstStyle/>
          <a:p>
            <a:pPr>
              <a:spcBef>
                <a:spcPts val="600"/>
              </a:spcBef>
            </a:pPr>
            <a:r>
              <a:rPr lang="es-ES" sz="3200" i="1" dirty="0">
                <a:solidFill>
                  <a:schemeClr val="accent5">
                    <a:lumMod val="50000"/>
                  </a:schemeClr>
                </a:solidFill>
                <a:latin typeface="Sagona ExtraLight" panose="020B0604020202020204" pitchFamily="18" charset="0"/>
              </a:rPr>
              <a:t>E</a:t>
            </a:r>
            <a:r>
              <a:rPr lang="es-ES" sz="2000" i="1" dirty="0">
                <a:solidFill>
                  <a:schemeClr val="accent5">
                    <a:lumMod val="50000"/>
                  </a:schemeClr>
                </a:solidFill>
                <a:latin typeface="Sagona ExtraLight" panose="020B0604020202020204" pitchFamily="18" charset="0"/>
              </a:rPr>
              <a:t>l que renuncia a su vida por mí, la hallará.</a:t>
            </a:r>
            <a:endParaRPr lang="en-US" sz="2000" i="1" dirty="0">
              <a:solidFill>
                <a:schemeClr val="accent5">
                  <a:lumMod val="50000"/>
                </a:schemeClr>
              </a:solidFill>
              <a:latin typeface="Sagona ExtraLight" panose="020B0604020202020204" pitchFamily="18" charset="0"/>
            </a:endParaRPr>
          </a:p>
        </p:txBody>
      </p:sp>
      <p:sp>
        <p:nvSpPr>
          <p:cNvPr id="3" name="Rectángulo 2">
            <a:extLst>
              <a:ext uri="{FF2B5EF4-FFF2-40B4-BE49-F238E27FC236}">
                <a16:creationId xmlns:a16="http://schemas.microsoft.com/office/drawing/2014/main" id="{153C0112-73CF-4D7D-9A8B-99510441B271}"/>
              </a:ext>
            </a:extLst>
          </p:cNvPr>
          <p:cNvSpPr/>
          <p:nvPr/>
        </p:nvSpPr>
        <p:spPr>
          <a:xfrm>
            <a:off x="1815000" y="3354457"/>
            <a:ext cx="3972669" cy="830997"/>
          </a:xfrm>
          <a:prstGeom prst="rect">
            <a:avLst/>
          </a:prstGeom>
          <a:noFill/>
        </p:spPr>
        <p:txBody>
          <a:bodyPr wrap="square" rtlCol="0">
            <a:spAutoFit/>
          </a:bodyPr>
          <a:lstStyle/>
          <a:p>
            <a:pPr>
              <a:spcBef>
                <a:spcPts val="600"/>
              </a:spcBef>
            </a:pPr>
            <a:r>
              <a:rPr lang="pt-BR" sz="2800" i="1" dirty="0">
                <a:solidFill>
                  <a:schemeClr val="accent5">
                    <a:lumMod val="50000"/>
                  </a:schemeClr>
                </a:solidFill>
                <a:latin typeface="Sagona ExtraLight" panose="020B0604020202020204" pitchFamily="18" charset="0"/>
              </a:rPr>
              <a:t>Q</a:t>
            </a:r>
            <a:r>
              <a:rPr lang="pt-BR" sz="2000" i="1" dirty="0">
                <a:solidFill>
                  <a:schemeClr val="accent5">
                    <a:lumMod val="50000"/>
                  </a:schemeClr>
                </a:solidFill>
                <a:latin typeface="Sagona ExtraLight" panose="020B0604020202020204" pitchFamily="18" charset="0"/>
              </a:rPr>
              <a:t>uem perde a vida por minha causa vai achá-la.</a:t>
            </a:r>
            <a:endParaRPr lang="en-US" sz="2000" i="1" dirty="0">
              <a:solidFill>
                <a:schemeClr val="accent5">
                  <a:lumMod val="50000"/>
                </a:schemeClr>
              </a:solidFill>
              <a:latin typeface="Sagona ExtraLight" panose="020B0604020202020204" pitchFamily="18" charset="0"/>
            </a:endParaRPr>
          </a:p>
        </p:txBody>
      </p:sp>
      <p:pic>
        <p:nvPicPr>
          <p:cNvPr id="1026" name="Picture 2" descr="Christ Carrying the Cross, medium icon - Ancient Faith Store">
            <a:extLst>
              <a:ext uri="{FF2B5EF4-FFF2-40B4-BE49-F238E27FC236}">
                <a16:creationId xmlns:a16="http://schemas.microsoft.com/office/drawing/2014/main" id="{F679F836-C402-4B47-9218-C3F8BC10EC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428" y="621317"/>
            <a:ext cx="3635989" cy="545944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35CDD978-6BFF-4A34-8309-2FFEA2656795}"/>
              </a:ext>
            </a:extLst>
          </p:cNvPr>
          <p:cNvSpPr/>
          <p:nvPr/>
        </p:nvSpPr>
        <p:spPr>
          <a:xfrm>
            <a:off x="8295853" y="6145014"/>
            <a:ext cx="3022174" cy="461665"/>
          </a:xfrm>
          <a:prstGeom prst="rect">
            <a:avLst/>
          </a:prstGeom>
        </p:spPr>
        <p:txBody>
          <a:bodyPr wrap="none">
            <a:spAutoFit/>
          </a:bodyPr>
          <a:lstStyle/>
          <a:p>
            <a:pPr algn="r"/>
            <a:r>
              <a:rPr lang="en-US" sz="1200" dirty="0">
                <a:solidFill>
                  <a:schemeClr val="bg2">
                    <a:lumMod val="50000"/>
                  </a:schemeClr>
                </a:solidFill>
                <a:latin typeface="Ideal Sans A"/>
              </a:rPr>
              <a:t>Medium icon of Christ Carrying the Cross. </a:t>
            </a:r>
          </a:p>
          <a:p>
            <a:pPr algn="r"/>
            <a:r>
              <a:rPr lang="sv-SE" sz="1200" dirty="0">
                <a:solidFill>
                  <a:schemeClr val="bg2">
                    <a:lumMod val="50000"/>
                  </a:schemeClr>
                </a:solidFill>
                <a:latin typeface="Ideal Sans A"/>
              </a:rPr>
              <a:t>Alexandra Kaouki (www.alexandraicons.com)</a:t>
            </a:r>
            <a:r>
              <a:rPr lang="en-US" sz="1200" dirty="0">
                <a:solidFill>
                  <a:schemeClr val="bg2">
                    <a:lumMod val="50000"/>
                  </a:schemeClr>
                </a:solidFill>
                <a:latin typeface="Ideal Sans A"/>
              </a:rPr>
              <a:t> </a:t>
            </a:r>
            <a:endParaRPr lang="en-US" sz="1200" dirty="0">
              <a:solidFill>
                <a:schemeClr val="bg2">
                  <a:lumMod val="50000"/>
                </a:schemeClr>
              </a:solidFill>
            </a:endParaRPr>
          </a:p>
        </p:txBody>
      </p:sp>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nie Vektor abstrakten Hintergrund - Download Kostenlos Vector ...">
            <a:extLst>
              <a:ext uri="{FF2B5EF4-FFF2-40B4-BE49-F238E27FC236}">
                <a16:creationId xmlns:a16="http://schemas.microsoft.com/office/drawing/2014/main" id="{3BF46431-82E3-4013-AF2A-8AE6BD5814DC}"/>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9921"/>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2021840" y="731301"/>
            <a:ext cx="9646920" cy="4431983"/>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V</a:t>
            </a:r>
            <a:r>
              <a:rPr lang="es-ES" dirty="0">
                <a:solidFill>
                  <a:schemeClr val="accent5">
                    <a:lumMod val="50000"/>
                  </a:schemeClr>
                </a:solidFill>
                <a:latin typeface="Sagona ExtraLight" panose="020B0604020202020204" pitchFamily="18" charset="0"/>
              </a:rPr>
              <a:t>emos entonces que esta oración (</a:t>
            </a:r>
            <a:r>
              <a:rPr lang="es-ES" i="1" dirty="0">
                <a:solidFill>
                  <a:schemeClr val="accent5">
                    <a:lumMod val="50000"/>
                  </a:schemeClr>
                </a:solidFill>
                <a:latin typeface="Sagona ExtraLight" panose="020B0604020202020204" pitchFamily="18" charset="0"/>
              </a:rPr>
              <a:t>la Oración Centrante</a:t>
            </a:r>
            <a:r>
              <a:rPr lang="es-ES" dirty="0">
                <a:solidFill>
                  <a:schemeClr val="accent5">
                    <a:lumMod val="50000"/>
                  </a:schemeClr>
                </a:solidFill>
                <a:latin typeface="Sagona ExtraLight" panose="020B0604020202020204" pitchFamily="18" charset="0"/>
              </a:rPr>
              <a:t>) es un viaje hacia lo desconocido.</a:t>
            </a:r>
          </a:p>
          <a:p>
            <a:pPr algn="just"/>
            <a:r>
              <a:rPr lang="es-ES" dirty="0">
                <a:solidFill>
                  <a:schemeClr val="accent5">
                    <a:lumMod val="50000"/>
                  </a:schemeClr>
                </a:solidFill>
                <a:latin typeface="Sagona ExtraLight" panose="020B0604020202020204" pitchFamily="18" charset="0"/>
              </a:rPr>
              <a:t>Es un llamado a seguir a Jesús dejando de lado todas las estructuras, los símbolos de seguridad y hasta las prácticas espirituales que puedan estar sirviendo de soporte al ego. </a:t>
            </a:r>
          </a:p>
          <a:p>
            <a:pPr algn="just"/>
            <a:endParaRPr lang="es-ES" sz="1400" dirty="0">
              <a:solidFill>
                <a:schemeClr val="accent5">
                  <a:lumMod val="50000"/>
                </a:schemeClr>
              </a:solidFill>
              <a:latin typeface="Sagona ExtraLight" panose="020B0604020202020204" pitchFamily="18" charset="0"/>
            </a:endParaRPr>
          </a:p>
          <a:p>
            <a:pPr algn="just"/>
            <a:r>
              <a:rPr lang="es-ES" dirty="0">
                <a:solidFill>
                  <a:schemeClr val="accent5">
                    <a:lumMod val="50000"/>
                  </a:schemeClr>
                </a:solidFill>
                <a:latin typeface="Sagona ExtraLight" panose="020B0604020202020204" pitchFamily="18" charset="0"/>
              </a:rPr>
              <a:t>Todas se dejan de lado puesto que forman parte del sistema del Falso Yo. </a:t>
            </a:r>
          </a:p>
          <a:p>
            <a:pPr algn="just"/>
            <a:r>
              <a:rPr lang="es-ES" dirty="0">
                <a:solidFill>
                  <a:schemeClr val="accent5">
                    <a:lumMod val="50000"/>
                  </a:schemeClr>
                </a:solidFill>
                <a:latin typeface="Sagona ExtraLight" panose="020B0604020202020204" pitchFamily="18" charset="0"/>
              </a:rPr>
              <a:t>Para ser humilde, hay que olvidarse de sí mismo, que es la cosa más difícil de lograr en este mundo y no se logra por el simple hecho de tratar. </a:t>
            </a:r>
          </a:p>
          <a:p>
            <a:pPr algn="just"/>
            <a:endParaRPr lang="es-ES" sz="1400" dirty="0">
              <a:solidFill>
                <a:schemeClr val="accent5">
                  <a:lumMod val="50000"/>
                </a:schemeClr>
              </a:solidFill>
              <a:latin typeface="Sagona ExtraLight" panose="020B0604020202020204" pitchFamily="18" charset="0"/>
            </a:endParaRPr>
          </a:p>
          <a:p>
            <a:pPr algn="just"/>
            <a:r>
              <a:rPr lang="es-ES" dirty="0">
                <a:solidFill>
                  <a:schemeClr val="accent5">
                    <a:lumMod val="50000"/>
                  </a:schemeClr>
                </a:solidFill>
                <a:latin typeface="Sagona ExtraLight" panose="020B0604020202020204" pitchFamily="18" charset="0"/>
              </a:rPr>
              <a:t>Sólo Dios puede eliminar al Falso Yo, puesto que se trata de algo ilusorio, nuestro propio modo de ver al mundo y de vernos a nosotros mismos. </a:t>
            </a:r>
          </a:p>
          <a:p>
            <a:pPr algn="just"/>
            <a:endParaRPr lang="es-ES" sz="1400" dirty="0">
              <a:solidFill>
                <a:schemeClr val="accent5">
                  <a:lumMod val="50000"/>
                </a:schemeClr>
              </a:solidFill>
              <a:latin typeface="Sagona ExtraLight" panose="020B0604020202020204" pitchFamily="18" charset="0"/>
            </a:endParaRPr>
          </a:p>
          <a:p>
            <a:pPr algn="just"/>
            <a:r>
              <a:rPr lang="es-ES" dirty="0">
                <a:solidFill>
                  <a:schemeClr val="accent5">
                    <a:lumMod val="50000"/>
                  </a:schemeClr>
                </a:solidFill>
                <a:latin typeface="Sagona ExtraLight" panose="020B0604020202020204" pitchFamily="18" charset="0"/>
              </a:rPr>
              <a:t>Jesús dijo: “El que renuncia a su vida por mí, la hallará.” (Mt 10:39), como también “El que quiera seguirme, que renuncie a sí mismo [refiriéndose al Falso Yo] cargue con su cruz y me siga.” (Mt 16:24).</a:t>
            </a:r>
          </a:p>
          <a:p>
            <a:pPr algn="just"/>
            <a:endParaRPr lang="es-ES" sz="1400" dirty="0">
              <a:solidFill>
                <a:schemeClr val="accent5">
                  <a:lumMod val="50000"/>
                </a:schemeClr>
              </a:solidFill>
              <a:latin typeface="Sagona ExtraLight" panose="020B0604020202020204" pitchFamily="18" charset="0"/>
            </a:endParaRPr>
          </a:p>
          <a:p>
            <a:pPr algn="just"/>
            <a:r>
              <a:rPr lang="es-ES" dirty="0">
                <a:solidFill>
                  <a:schemeClr val="accent5">
                    <a:lumMod val="50000"/>
                  </a:schemeClr>
                </a:solidFill>
                <a:latin typeface="Sagona ExtraLight" panose="020B0604020202020204" pitchFamily="18" charset="0"/>
              </a:rPr>
              <a:t>¿Adónde va Jesús? Va camino de la cruz, en donde su Ser humano y divino es sacrificado.  </a:t>
            </a:r>
            <a:endParaRPr lang="en-US" sz="1100" i="1" dirty="0">
              <a:solidFill>
                <a:schemeClr val="accent5">
                  <a:lumMod val="50000"/>
                </a:schemeClr>
              </a:solidFill>
              <a:latin typeface="Sagona ExtraLight" panose="020B0604020202020204" pitchFamily="18" charset="0"/>
            </a:endParaRPr>
          </a:p>
        </p:txBody>
      </p:sp>
      <p:sp>
        <p:nvSpPr>
          <p:cNvPr id="2" name="Rectángulo 1">
            <a:extLst>
              <a:ext uri="{FF2B5EF4-FFF2-40B4-BE49-F238E27FC236}">
                <a16:creationId xmlns:a16="http://schemas.microsoft.com/office/drawing/2014/main" id="{004844B0-DB8B-4EB1-B28A-A3951B0A2D38}"/>
              </a:ext>
            </a:extLst>
          </p:cNvPr>
          <p:cNvSpPr/>
          <p:nvPr/>
        </p:nvSpPr>
        <p:spPr>
          <a:xfrm>
            <a:off x="1838960" y="5728693"/>
            <a:ext cx="9487838" cy="369332"/>
          </a:xfrm>
          <a:prstGeom prst="rect">
            <a:avLst/>
          </a:prstGeom>
        </p:spPr>
        <p:txBody>
          <a:bodyPr wrap="square">
            <a:spAutoFit/>
          </a:bodyPr>
          <a:lstStyle/>
          <a:p>
            <a:pPr algn="r"/>
            <a:r>
              <a:rPr lang="es-ES" dirty="0">
                <a:solidFill>
                  <a:schemeClr val="accent5">
                    <a:lumMod val="50000"/>
                  </a:schemeClr>
                </a:solidFill>
                <a:latin typeface="Sagona ExtraLight" panose="020B0604020202020204" pitchFamily="18" charset="0"/>
              </a:rPr>
              <a:t>Thomas Keating </a:t>
            </a:r>
            <a:r>
              <a:rPr lang="es-ES" i="1" dirty="0">
                <a:solidFill>
                  <a:schemeClr val="accent5">
                    <a:lumMod val="50000"/>
                  </a:schemeClr>
                </a:solidFill>
                <a:latin typeface="Sagona ExtraLight" panose="020B0604020202020204" pitchFamily="18" charset="0"/>
              </a:rPr>
              <a:t>– Mente Abierta, Corazón Abierto, </a:t>
            </a:r>
            <a:r>
              <a:rPr lang="es-ES" sz="1600" dirty="0">
                <a:solidFill>
                  <a:schemeClr val="accent5">
                    <a:lumMod val="50000"/>
                  </a:schemeClr>
                </a:solidFill>
                <a:latin typeface="Sagona ExtraLight" panose="020B0604020202020204" pitchFamily="18" charset="0"/>
              </a:rPr>
              <a:t>Capítulo 5; Ed. 20 Aniversario.</a:t>
            </a:r>
            <a:endParaRPr lang="en-US" dirty="0"/>
          </a:p>
        </p:txBody>
      </p:sp>
      <p:pic>
        <p:nvPicPr>
          <p:cNvPr id="6" name="Picture 2" descr="Christ Carrying the Cross, medium icon - Ancient Faith Store">
            <a:extLst>
              <a:ext uri="{FF2B5EF4-FFF2-40B4-BE49-F238E27FC236}">
                <a16:creationId xmlns:a16="http://schemas.microsoft.com/office/drawing/2014/main" id="{56CD7E50-ED15-4CB5-8981-3EBB667FB5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992" y="1895366"/>
            <a:ext cx="1521088" cy="2283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72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nie Vektor abstrakten Hintergrund - Download Kostenlos Vector ...">
            <a:extLst>
              <a:ext uri="{FF2B5EF4-FFF2-40B4-BE49-F238E27FC236}">
                <a16:creationId xmlns:a16="http://schemas.microsoft.com/office/drawing/2014/main" id="{3BF46431-82E3-4013-AF2A-8AE6BD5814DC}"/>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9921"/>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2021840" y="731301"/>
            <a:ext cx="9646920" cy="4708981"/>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E</a:t>
            </a:r>
            <a:r>
              <a:rPr lang="pt-BR" dirty="0" err="1">
                <a:solidFill>
                  <a:schemeClr val="accent5">
                    <a:lumMod val="50000"/>
                  </a:schemeClr>
                </a:solidFill>
                <a:latin typeface="Sagona ExtraLight" panose="020B0604020202020204" pitchFamily="18" charset="0"/>
              </a:rPr>
              <a:t>ssa</a:t>
            </a:r>
            <a:r>
              <a:rPr lang="pt-BR" dirty="0">
                <a:solidFill>
                  <a:schemeClr val="accent5">
                    <a:lumMod val="50000"/>
                  </a:schemeClr>
                </a:solidFill>
                <a:latin typeface="Sagona ExtraLight" panose="020B0604020202020204" pitchFamily="18" charset="0"/>
              </a:rPr>
              <a:t> oração (</a:t>
            </a:r>
            <a:r>
              <a:rPr lang="pt-BR" i="1" dirty="0">
                <a:solidFill>
                  <a:schemeClr val="accent5">
                    <a:lumMod val="50000"/>
                  </a:schemeClr>
                </a:solidFill>
                <a:latin typeface="Sagona ExtraLight" panose="020B0604020202020204" pitchFamily="18" charset="0"/>
              </a:rPr>
              <a:t>a Oração Centrante</a:t>
            </a:r>
            <a:r>
              <a:rPr lang="pt-BR" dirty="0">
                <a:solidFill>
                  <a:schemeClr val="accent5">
                    <a:lumMod val="50000"/>
                  </a:schemeClr>
                </a:solidFill>
                <a:latin typeface="Sagona ExtraLight" panose="020B0604020202020204" pitchFamily="18" charset="0"/>
              </a:rPr>
              <a:t>) é, portanto, uma jornada para o desconhecido. É um chamado para seguir Jesus fora de todas as estruturas, de todos os amuletos é até mesmo de práticas espirituais que servem como apoio. </a:t>
            </a:r>
          </a:p>
          <a:p>
            <a:pPr algn="just"/>
            <a:endParaRPr lang="pt-BR" sz="1400" dirty="0">
              <a:solidFill>
                <a:schemeClr val="accent5">
                  <a:lumMod val="50000"/>
                </a:schemeClr>
              </a:solidFill>
              <a:latin typeface="Sagona ExtraLight" panose="020B0604020202020204" pitchFamily="18" charset="0"/>
            </a:endParaRPr>
          </a:p>
          <a:p>
            <a:pPr algn="just"/>
            <a:r>
              <a:rPr lang="pt-BR" dirty="0">
                <a:solidFill>
                  <a:schemeClr val="accent5">
                    <a:lumMod val="50000"/>
                  </a:schemeClr>
                </a:solidFill>
                <a:latin typeface="Sagona ExtraLight" panose="020B0604020202020204" pitchFamily="18" charset="0"/>
              </a:rPr>
              <a:t>Todos são deixados para trás, pois são parte do sistema do falso eu. Humildade é esquecimento do eu. Esquecer o eu é o trabalho mais difícil na terra, má não o realizamos tentando. </a:t>
            </a:r>
          </a:p>
          <a:p>
            <a:pPr algn="just"/>
            <a:endParaRPr lang="pt-BR" sz="1400" dirty="0">
              <a:solidFill>
                <a:schemeClr val="accent5">
                  <a:lumMod val="50000"/>
                </a:schemeClr>
              </a:solidFill>
              <a:latin typeface="Sagona ExtraLight" panose="020B0604020202020204" pitchFamily="18" charset="0"/>
            </a:endParaRPr>
          </a:p>
          <a:p>
            <a:pPr algn="just"/>
            <a:r>
              <a:rPr lang="pt-BR" dirty="0">
                <a:solidFill>
                  <a:schemeClr val="accent5">
                    <a:lumMod val="50000"/>
                  </a:schemeClr>
                </a:solidFill>
                <a:latin typeface="Sagona ExtraLight" panose="020B0604020202020204" pitchFamily="18" charset="0"/>
              </a:rPr>
              <a:t>Apenas Deus pode dar um </a:t>
            </a:r>
            <a:r>
              <a:rPr lang="pt-BR" dirty="0" err="1">
                <a:solidFill>
                  <a:schemeClr val="accent5">
                    <a:lumMod val="50000"/>
                  </a:schemeClr>
                </a:solidFill>
                <a:latin typeface="Sagona ExtraLight" panose="020B0604020202020204" pitchFamily="18" charset="0"/>
              </a:rPr>
              <a:t>fin</a:t>
            </a:r>
            <a:r>
              <a:rPr lang="pt-BR" dirty="0">
                <a:solidFill>
                  <a:schemeClr val="accent5">
                    <a:lumMod val="50000"/>
                  </a:schemeClr>
                </a:solidFill>
                <a:latin typeface="Sagona ExtraLight" panose="020B0604020202020204" pitchFamily="18" charset="0"/>
              </a:rPr>
              <a:t> ao nosso falso eu. O falso eu é uma ilusão.  É nossa maneira de conceber quem somos e o que é o mundo. </a:t>
            </a:r>
          </a:p>
          <a:p>
            <a:pPr algn="just"/>
            <a:endParaRPr lang="pt-BR" sz="1400" dirty="0">
              <a:solidFill>
                <a:schemeClr val="accent5">
                  <a:lumMod val="50000"/>
                </a:schemeClr>
              </a:solidFill>
              <a:latin typeface="Sagona ExtraLight" panose="020B0604020202020204" pitchFamily="18" charset="0"/>
            </a:endParaRPr>
          </a:p>
          <a:p>
            <a:pPr algn="just"/>
            <a:r>
              <a:rPr lang="pt-BR" dirty="0">
                <a:solidFill>
                  <a:schemeClr val="accent5">
                    <a:lumMod val="50000"/>
                  </a:schemeClr>
                </a:solidFill>
                <a:latin typeface="Sagona ExtraLight" panose="020B0604020202020204" pitchFamily="18" charset="0"/>
              </a:rPr>
              <a:t>Jesus disse: “Quem perde a vida por minha causa vai achá-la” (</a:t>
            </a:r>
            <a:r>
              <a:rPr lang="pt-BR" dirty="0" err="1">
                <a:solidFill>
                  <a:schemeClr val="accent5">
                    <a:lumMod val="50000"/>
                  </a:schemeClr>
                </a:solidFill>
                <a:latin typeface="Sagona ExtraLight" panose="020B0604020202020204" pitchFamily="18" charset="0"/>
              </a:rPr>
              <a:t>Mt</a:t>
            </a:r>
            <a:r>
              <a:rPr lang="pt-BR" dirty="0">
                <a:solidFill>
                  <a:schemeClr val="accent5">
                    <a:lumMod val="50000"/>
                  </a:schemeClr>
                </a:solidFill>
                <a:latin typeface="Sagona ExtraLight" panose="020B0604020202020204" pitchFamily="18" charset="0"/>
              </a:rPr>
              <a:t> 10.39). Ele também disse: “Se alguém quiser vir em meu seguimento, negue a si mesmo [ou seja, o falso eu], tome a sua cruz e siga-me (</a:t>
            </a:r>
            <a:r>
              <a:rPr lang="pt-BR" dirty="0" err="1">
                <a:solidFill>
                  <a:schemeClr val="accent5">
                    <a:lumMod val="50000"/>
                  </a:schemeClr>
                </a:solidFill>
                <a:latin typeface="Sagona ExtraLight" panose="020B0604020202020204" pitchFamily="18" charset="0"/>
              </a:rPr>
              <a:t>Mt</a:t>
            </a:r>
            <a:r>
              <a:rPr lang="pt-BR" dirty="0">
                <a:solidFill>
                  <a:schemeClr val="accent5">
                    <a:lumMod val="50000"/>
                  </a:schemeClr>
                </a:solidFill>
                <a:latin typeface="Sagona ExtraLight" panose="020B0604020202020204" pitchFamily="18" charset="0"/>
              </a:rPr>
              <a:t> 16.24). </a:t>
            </a:r>
          </a:p>
          <a:p>
            <a:pPr algn="just"/>
            <a:endParaRPr lang="pt-BR" sz="1400" dirty="0">
              <a:solidFill>
                <a:schemeClr val="accent5">
                  <a:lumMod val="50000"/>
                </a:schemeClr>
              </a:solidFill>
              <a:latin typeface="Sagona ExtraLight" panose="020B0604020202020204" pitchFamily="18" charset="0"/>
            </a:endParaRPr>
          </a:p>
          <a:p>
            <a:pPr algn="just"/>
            <a:r>
              <a:rPr lang="pt-BR" dirty="0">
                <a:solidFill>
                  <a:schemeClr val="accent5">
                    <a:lumMod val="50000"/>
                  </a:schemeClr>
                </a:solidFill>
                <a:latin typeface="Sagona ExtraLight" panose="020B0604020202020204" pitchFamily="18" charset="0"/>
              </a:rPr>
              <a:t>Para onde Jesus está indo? Está indo para a cruz onde até mesmo seu eu Divino-Humano é sacrificado.</a:t>
            </a:r>
            <a:endParaRPr lang="en-US" sz="1100" i="1" dirty="0">
              <a:solidFill>
                <a:schemeClr val="accent5">
                  <a:lumMod val="50000"/>
                </a:schemeClr>
              </a:solidFill>
              <a:latin typeface="Sagona ExtraLight" panose="020B0604020202020204" pitchFamily="18" charset="0"/>
            </a:endParaRPr>
          </a:p>
        </p:txBody>
      </p:sp>
      <p:sp>
        <p:nvSpPr>
          <p:cNvPr id="2" name="Rectángulo 1">
            <a:extLst>
              <a:ext uri="{FF2B5EF4-FFF2-40B4-BE49-F238E27FC236}">
                <a16:creationId xmlns:a16="http://schemas.microsoft.com/office/drawing/2014/main" id="{004844B0-DB8B-4EB1-B28A-A3951B0A2D38}"/>
              </a:ext>
            </a:extLst>
          </p:cNvPr>
          <p:cNvSpPr/>
          <p:nvPr/>
        </p:nvSpPr>
        <p:spPr>
          <a:xfrm>
            <a:off x="1838960" y="5728693"/>
            <a:ext cx="9487838" cy="369332"/>
          </a:xfrm>
          <a:prstGeom prst="rect">
            <a:avLst/>
          </a:prstGeom>
        </p:spPr>
        <p:txBody>
          <a:bodyPr wrap="square">
            <a:spAutoFit/>
          </a:bodyPr>
          <a:lstStyle/>
          <a:p>
            <a:pPr algn="r"/>
            <a:r>
              <a:rPr lang="es-ES" dirty="0">
                <a:solidFill>
                  <a:schemeClr val="accent5">
                    <a:lumMod val="50000"/>
                  </a:schemeClr>
                </a:solidFill>
                <a:latin typeface="Sagona ExtraLight" panose="020B0604020202020204" pitchFamily="18" charset="0"/>
              </a:rPr>
              <a:t>Thomas Keating </a:t>
            </a:r>
            <a:r>
              <a:rPr lang="es-ES" i="1" dirty="0">
                <a:solidFill>
                  <a:schemeClr val="accent5">
                    <a:lumMod val="50000"/>
                  </a:schemeClr>
                </a:solidFill>
                <a:latin typeface="Sagona ExtraLight" panose="020B0604020202020204" pitchFamily="18" charset="0"/>
              </a:rPr>
              <a:t>– Mente </a:t>
            </a:r>
            <a:r>
              <a:rPr lang="es-ES" i="1" dirty="0" err="1">
                <a:solidFill>
                  <a:schemeClr val="accent5">
                    <a:lumMod val="50000"/>
                  </a:schemeClr>
                </a:solidFill>
                <a:latin typeface="Sagona ExtraLight" panose="020B0604020202020204" pitchFamily="18" charset="0"/>
              </a:rPr>
              <a:t>Aberta</a:t>
            </a:r>
            <a:r>
              <a:rPr lang="es-ES" i="1" dirty="0">
                <a:solidFill>
                  <a:schemeClr val="accent5">
                    <a:lumMod val="50000"/>
                  </a:schemeClr>
                </a:solidFill>
                <a:latin typeface="Sagona ExtraLight" panose="020B0604020202020204" pitchFamily="18" charset="0"/>
              </a:rPr>
              <a:t>, </a:t>
            </a:r>
            <a:r>
              <a:rPr lang="es-ES" i="1" dirty="0" err="1">
                <a:solidFill>
                  <a:schemeClr val="accent5">
                    <a:lumMod val="50000"/>
                  </a:schemeClr>
                </a:solidFill>
                <a:latin typeface="Sagona ExtraLight" panose="020B0604020202020204" pitchFamily="18" charset="0"/>
              </a:rPr>
              <a:t>Coração</a:t>
            </a:r>
            <a:r>
              <a:rPr lang="es-ES" i="1" dirty="0">
                <a:solidFill>
                  <a:schemeClr val="accent5">
                    <a:lumMod val="50000"/>
                  </a:schemeClr>
                </a:solidFill>
                <a:latin typeface="Sagona ExtraLight" panose="020B0604020202020204" pitchFamily="18" charset="0"/>
              </a:rPr>
              <a:t> </a:t>
            </a:r>
            <a:r>
              <a:rPr lang="es-ES" i="1" dirty="0" err="1">
                <a:solidFill>
                  <a:schemeClr val="accent5">
                    <a:lumMod val="50000"/>
                  </a:schemeClr>
                </a:solidFill>
                <a:latin typeface="Sagona ExtraLight" panose="020B0604020202020204" pitchFamily="18" charset="0"/>
              </a:rPr>
              <a:t>Aberto</a:t>
            </a:r>
            <a:r>
              <a:rPr lang="es-ES" i="1" dirty="0">
                <a:solidFill>
                  <a:schemeClr val="accent5">
                    <a:lumMod val="50000"/>
                  </a:schemeClr>
                </a:solidFill>
                <a:latin typeface="Sagona ExtraLight" panose="020B0604020202020204" pitchFamily="18" charset="0"/>
              </a:rPr>
              <a:t>, </a:t>
            </a:r>
            <a:r>
              <a:rPr lang="es-ES" sz="1600" dirty="0">
                <a:solidFill>
                  <a:schemeClr val="accent5">
                    <a:lumMod val="50000"/>
                  </a:schemeClr>
                </a:solidFill>
                <a:latin typeface="Sagona ExtraLight" panose="020B0604020202020204" pitchFamily="18" charset="0"/>
              </a:rPr>
              <a:t>Capítulo 5; Ed. 20 Aniversario.</a:t>
            </a:r>
            <a:endParaRPr lang="en-US" dirty="0"/>
          </a:p>
        </p:txBody>
      </p:sp>
      <p:pic>
        <p:nvPicPr>
          <p:cNvPr id="6" name="Picture 2" descr="Christ Carrying the Cross, medium icon - Ancient Faith Store">
            <a:extLst>
              <a:ext uri="{FF2B5EF4-FFF2-40B4-BE49-F238E27FC236}">
                <a16:creationId xmlns:a16="http://schemas.microsoft.com/office/drawing/2014/main" id="{3AA8961B-C05A-4A50-B178-81F4E45527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992" y="1895366"/>
            <a:ext cx="1521088" cy="2283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2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nie Vektor abstrakten Hintergrund - Download Kostenlos Vector ...">
            <a:extLst>
              <a:ext uri="{FF2B5EF4-FFF2-40B4-BE49-F238E27FC236}">
                <a16:creationId xmlns:a16="http://schemas.microsoft.com/office/drawing/2014/main" id="{3BF46431-82E3-4013-AF2A-8AE6BD5814DC}"/>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9921"/>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7FE51B9C-8B75-4B1F-AA6E-BE90D8640E99}"/>
              </a:ext>
            </a:extLst>
          </p:cNvPr>
          <p:cNvSpPr txBox="1"/>
          <p:nvPr/>
        </p:nvSpPr>
        <p:spPr>
          <a:xfrm>
            <a:off x="1818640" y="1302515"/>
            <a:ext cx="9646920" cy="3116238"/>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#6</a:t>
            </a:r>
            <a:r>
              <a:rPr lang="es-ES" dirty="0">
                <a:solidFill>
                  <a:schemeClr val="accent5">
                    <a:lumMod val="50000"/>
                  </a:schemeClr>
                </a:solidFill>
                <a:latin typeface="Sagona ExtraLight" panose="020B0604020202020204" pitchFamily="18" charset="0"/>
              </a:rPr>
              <a:t> La Acción Divina es el proceso sanador de transformación en Cristo, permitiéndonos experimentar una intimidad cada vez mayor con Dios, así como el cuidado práctico de otros que surge de esta relación.</a:t>
            </a:r>
          </a:p>
          <a:p>
            <a:pPr algn="just"/>
            <a:endParaRPr lang="es-ES" sz="1050" dirty="0">
              <a:solidFill>
                <a:schemeClr val="accent5">
                  <a:lumMod val="50000"/>
                </a:schemeClr>
              </a:solidFill>
              <a:latin typeface="Sagona ExtraLight" panose="020B0604020202020204" pitchFamily="18" charset="0"/>
            </a:endParaRPr>
          </a:p>
          <a:p>
            <a:pPr algn="just"/>
            <a:r>
              <a:rPr lang="es-ES" i="1" dirty="0">
                <a:solidFill>
                  <a:schemeClr val="accent5">
                    <a:lumMod val="50000"/>
                  </a:schemeClr>
                </a:solidFill>
                <a:latin typeface="Sagona ExtraLight" panose="020B0604020202020204" pitchFamily="18" charset="0"/>
              </a:rPr>
              <a:t>El proceso sanador de transformación implica la purificación de nuestro falso yo y de nuestra motivación </a:t>
            </a:r>
            <a:r>
              <a:rPr lang="es-ES" i="1" dirty="0" err="1">
                <a:solidFill>
                  <a:schemeClr val="accent5">
                    <a:lumMod val="50000"/>
                  </a:schemeClr>
                </a:solidFill>
                <a:latin typeface="Sagona ExtraLight" panose="020B0604020202020204" pitchFamily="18" charset="0"/>
              </a:rPr>
              <a:t>egoica</a:t>
            </a:r>
            <a:r>
              <a:rPr lang="es-ES" i="1" dirty="0">
                <a:solidFill>
                  <a:schemeClr val="accent5">
                    <a:lumMod val="50000"/>
                  </a:schemeClr>
                </a:solidFill>
                <a:latin typeface="Sagona ExtraLight" panose="020B0604020202020204" pitchFamily="18" charset="0"/>
              </a:rPr>
              <a:t>, basados en las necesidades instintivas de nuestra primera infancia y la influencia del condicionamiento cultural. La purificación consiste en nuestra gradual liberación del dominio de las motivaciones conscientes e inconscientes del ego y del falso yo. Ocurre a través de la infusión del amor divino, que es esencial al proceso de sanación. La purificación conduce a la libertad interior para amar, a través del genuino </a:t>
            </a:r>
            <a:r>
              <a:rPr lang="es-ES" i="1" dirty="0" err="1">
                <a:solidFill>
                  <a:schemeClr val="accent5">
                    <a:lumMod val="50000"/>
                  </a:schemeClr>
                </a:solidFill>
                <a:latin typeface="Sagona ExtraLight" panose="020B0604020202020204" pitchFamily="18" charset="0"/>
              </a:rPr>
              <a:t>auto-conocimiento</a:t>
            </a:r>
            <a:r>
              <a:rPr lang="es-ES" i="1" dirty="0">
                <a:solidFill>
                  <a:schemeClr val="accent5">
                    <a:lumMod val="50000"/>
                  </a:schemeClr>
                </a:solidFill>
                <a:latin typeface="Sagona ExtraLight" panose="020B0604020202020204" pitchFamily="18" charset="0"/>
              </a:rPr>
              <a:t> y la activación de los Frutos y Dones del Espíritu.</a:t>
            </a:r>
          </a:p>
        </p:txBody>
      </p:sp>
      <p:sp>
        <p:nvSpPr>
          <p:cNvPr id="2" name="Rectángulo 1">
            <a:extLst>
              <a:ext uri="{FF2B5EF4-FFF2-40B4-BE49-F238E27FC236}">
                <a16:creationId xmlns:a16="http://schemas.microsoft.com/office/drawing/2014/main" id="{341F54F3-82F2-470D-9024-7D586CFF4A3E}"/>
              </a:ext>
            </a:extLst>
          </p:cNvPr>
          <p:cNvSpPr/>
          <p:nvPr/>
        </p:nvSpPr>
        <p:spPr>
          <a:xfrm>
            <a:off x="1850974" y="546496"/>
            <a:ext cx="9903096" cy="430887"/>
          </a:xfrm>
          <a:prstGeom prst="rect">
            <a:avLst/>
          </a:prstGeom>
        </p:spPr>
        <p:txBody>
          <a:bodyPr wrap="none">
            <a:spAutoFit/>
          </a:bodyPr>
          <a:lstStyle/>
          <a:p>
            <a:r>
              <a:rPr lang="es-ES" sz="2200" b="1" dirty="0">
                <a:solidFill>
                  <a:schemeClr val="accent5">
                    <a:lumMod val="50000"/>
                  </a:schemeClr>
                </a:solidFill>
                <a:latin typeface="Sagona ExtraLight" panose="020B0604020202020204" pitchFamily="18" charset="0"/>
              </a:rPr>
              <a:t>Principios Teológicos y Comentarios / </a:t>
            </a:r>
            <a:r>
              <a:rPr lang="es-ES" sz="2200" b="1" dirty="0" err="1">
                <a:solidFill>
                  <a:schemeClr val="accent5">
                    <a:lumMod val="50000"/>
                  </a:schemeClr>
                </a:solidFill>
                <a:latin typeface="Sagona ExtraLight" panose="020B0604020202020204" pitchFamily="18" charset="0"/>
              </a:rPr>
              <a:t>Princípios</a:t>
            </a:r>
            <a:r>
              <a:rPr lang="es-ES" sz="2200" b="1" dirty="0">
                <a:solidFill>
                  <a:schemeClr val="accent5">
                    <a:lumMod val="50000"/>
                  </a:schemeClr>
                </a:solidFill>
                <a:latin typeface="Sagona ExtraLight" panose="020B0604020202020204" pitchFamily="18" charset="0"/>
              </a:rPr>
              <a:t> Teológicos e </a:t>
            </a:r>
            <a:r>
              <a:rPr lang="es-ES" sz="2200" b="1" dirty="0" err="1">
                <a:solidFill>
                  <a:schemeClr val="accent5">
                    <a:lumMod val="50000"/>
                  </a:schemeClr>
                </a:solidFill>
                <a:latin typeface="Sagona ExtraLight" panose="020B0604020202020204" pitchFamily="18" charset="0"/>
              </a:rPr>
              <a:t>Comentários</a:t>
            </a:r>
            <a:endParaRPr lang="es-ES" sz="2200" b="1" dirty="0">
              <a:solidFill>
                <a:schemeClr val="accent5">
                  <a:lumMod val="50000"/>
                </a:schemeClr>
              </a:solidFill>
              <a:latin typeface="Sagona ExtraLight" panose="020B0604020202020204" pitchFamily="18" charset="0"/>
            </a:endParaRPr>
          </a:p>
        </p:txBody>
      </p:sp>
    </p:spTree>
    <p:extLst>
      <p:ext uri="{BB962C8B-B14F-4D97-AF65-F5344CB8AC3E}">
        <p14:creationId xmlns:p14="http://schemas.microsoft.com/office/powerpoint/2010/main" val="286446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nie Vektor abstrakten Hintergrund - Download Kostenlos Vector ...">
            <a:extLst>
              <a:ext uri="{FF2B5EF4-FFF2-40B4-BE49-F238E27FC236}">
                <a16:creationId xmlns:a16="http://schemas.microsoft.com/office/drawing/2014/main" id="{3BF46431-82E3-4013-AF2A-8AE6BD5814DC}"/>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9921"/>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7FE51B9C-8B75-4B1F-AA6E-BE90D8640E99}"/>
              </a:ext>
            </a:extLst>
          </p:cNvPr>
          <p:cNvSpPr txBox="1"/>
          <p:nvPr/>
        </p:nvSpPr>
        <p:spPr>
          <a:xfrm>
            <a:off x="1818640" y="1302515"/>
            <a:ext cx="9646920" cy="3116238"/>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#6</a:t>
            </a:r>
            <a:r>
              <a:rPr lang="es-ES" dirty="0">
                <a:solidFill>
                  <a:schemeClr val="accent5">
                    <a:lumMod val="50000"/>
                  </a:schemeClr>
                </a:solidFill>
                <a:latin typeface="Sagona ExtraLight" panose="020B0604020202020204" pitchFamily="18" charset="0"/>
              </a:rPr>
              <a:t> </a:t>
            </a:r>
            <a:r>
              <a:rPr lang="pt-BR" dirty="0">
                <a:solidFill>
                  <a:schemeClr val="accent5">
                    <a:lumMod val="50000"/>
                  </a:schemeClr>
                </a:solidFill>
                <a:latin typeface="Sagona ExtraLight" panose="020B0604020202020204" pitchFamily="18" charset="0"/>
              </a:rPr>
              <a:t>A Ação Divina é o processo sanador de transformação em Cristo permitindo-nos experimentar uma intimidade cada vez mais profunda com Deus e com o cuidado prático pelos outros que surge desta relação.</a:t>
            </a:r>
          </a:p>
          <a:p>
            <a:pPr algn="just"/>
            <a:endParaRPr lang="es-ES" sz="1050" dirty="0">
              <a:solidFill>
                <a:schemeClr val="accent5">
                  <a:lumMod val="50000"/>
                </a:schemeClr>
              </a:solidFill>
              <a:latin typeface="Sagona ExtraLight" panose="020B0604020202020204" pitchFamily="18" charset="0"/>
            </a:endParaRPr>
          </a:p>
          <a:p>
            <a:pPr algn="just"/>
            <a:r>
              <a:rPr lang="pt-BR" i="1" dirty="0">
                <a:solidFill>
                  <a:schemeClr val="accent5">
                    <a:lumMod val="50000"/>
                  </a:schemeClr>
                </a:solidFill>
                <a:latin typeface="Sagona ExtraLight" panose="020B0604020202020204" pitchFamily="18" charset="0"/>
              </a:rPr>
              <a:t>O processo sanador de transformação implica a purificação de nosso falso eu e de nossa motivação egóica, baseados nas necessidades instintivas de nossa primeira infância e na influência do condicionamento cultural. A purificação consiste em nossa gradual libertação do domínio das motivações conscientes e inconscientes do ego e do falso eu. Ocorre através da infusão do amor divino, que é essencial ao processo de cura. A purificação conduz à liberdade interior para amar, através do genuíno autoconhecimento e da ativação dos Frutos e Dons do Espírito.</a:t>
            </a:r>
            <a:endParaRPr lang="es-ES" i="1" dirty="0">
              <a:solidFill>
                <a:schemeClr val="accent5">
                  <a:lumMod val="50000"/>
                </a:schemeClr>
              </a:solidFill>
              <a:latin typeface="Sagona ExtraLight" panose="020B0604020202020204" pitchFamily="18" charset="0"/>
            </a:endParaRPr>
          </a:p>
        </p:txBody>
      </p:sp>
      <p:sp>
        <p:nvSpPr>
          <p:cNvPr id="2" name="Rectángulo 1">
            <a:extLst>
              <a:ext uri="{FF2B5EF4-FFF2-40B4-BE49-F238E27FC236}">
                <a16:creationId xmlns:a16="http://schemas.microsoft.com/office/drawing/2014/main" id="{341F54F3-82F2-470D-9024-7D586CFF4A3E}"/>
              </a:ext>
            </a:extLst>
          </p:cNvPr>
          <p:cNvSpPr/>
          <p:nvPr/>
        </p:nvSpPr>
        <p:spPr>
          <a:xfrm>
            <a:off x="1850974" y="546496"/>
            <a:ext cx="9903096" cy="430887"/>
          </a:xfrm>
          <a:prstGeom prst="rect">
            <a:avLst/>
          </a:prstGeom>
        </p:spPr>
        <p:txBody>
          <a:bodyPr wrap="none">
            <a:spAutoFit/>
          </a:bodyPr>
          <a:lstStyle/>
          <a:p>
            <a:r>
              <a:rPr lang="es-ES" sz="2200" b="1" dirty="0">
                <a:solidFill>
                  <a:schemeClr val="accent5">
                    <a:lumMod val="50000"/>
                  </a:schemeClr>
                </a:solidFill>
                <a:latin typeface="Sagona ExtraLight" panose="020B0604020202020204" pitchFamily="18" charset="0"/>
              </a:rPr>
              <a:t>Principios Teológicos y Comentarios / </a:t>
            </a:r>
            <a:r>
              <a:rPr lang="es-ES" sz="2200" b="1" dirty="0" err="1">
                <a:solidFill>
                  <a:schemeClr val="accent5">
                    <a:lumMod val="50000"/>
                  </a:schemeClr>
                </a:solidFill>
                <a:latin typeface="Sagona ExtraLight" panose="020B0604020202020204" pitchFamily="18" charset="0"/>
              </a:rPr>
              <a:t>Princípios</a:t>
            </a:r>
            <a:r>
              <a:rPr lang="es-ES" sz="2200" b="1" dirty="0">
                <a:solidFill>
                  <a:schemeClr val="accent5">
                    <a:lumMod val="50000"/>
                  </a:schemeClr>
                </a:solidFill>
                <a:latin typeface="Sagona ExtraLight" panose="020B0604020202020204" pitchFamily="18" charset="0"/>
              </a:rPr>
              <a:t> Teológicos e </a:t>
            </a:r>
            <a:r>
              <a:rPr lang="es-ES" sz="2200" b="1" dirty="0" err="1">
                <a:solidFill>
                  <a:schemeClr val="accent5">
                    <a:lumMod val="50000"/>
                  </a:schemeClr>
                </a:solidFill>
                <a:latin typeface="Sagona ExtraLight" panose="020B0604020202020204" pitchFamily="18" charset="0"/>
              </a:rPr>
              <a:t>Comentários</a:t>
            </a:r>
            <a:endParaRPr lang="es-ES" sz="2200" b="1" dirty="0">
              <a:solidFill>
                <a:schemeClr val="accent5">
                  <a:lumMod val="50000"/>
                </a:schemeClr>
              </a:solidFill>
              <a:latin typeface="Sagona ExtraLight" panose="020B0604020202020204" pitchFamily="18" charset="0"/>
            </a:endParaRPr>
          </a:p>
        </p:txBody>
      </p:sp>
    </p:spTree>
    <p:extLst>
      <p:ext uri="{BB962C8B-B14F-4D97-AF65-F5344CB8AC3E}">
        <p14:creationId xmlns:p14="http://schemas.microsoft.com/office/powerpoint/2010/main" val="20808205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5181</TotalTime>
  <Words>743</Words>
  <Application>Microsoft Office PowerPoint</Application>
  <PresentationFormat>Panorámica</PresentationFormat>
  <Paragraphs>34</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Ideal Sans A</vt:lpstr>
      <vt:lpstr>Sagona ExtraLight</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ACTIS Fernando     TERNIUM [MX]</cp:lastModifiedBy>
  <cp:revision>64</cp:revision>
  <dcterms:created xsi:type="dcterms:W3CDTF">2020-04-05T22:43:45Z</dcterms:created>
  <dcterms:modified xsi:type="dcterms:W3CDTF">2020-07-23T15:58:05Z</dcterms:modified>
</cp:coreProperties>
</file>