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5" d="100"/>
          <a:sy n="75" d="100"/>
        </p:scale>
        <p:origin x="50"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6FBA8-138A-4BB5-B4EC-2BCCE8989C3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D44F968-C451-44AD-8C96-E6377EF31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8805418-81D9-4061-B5EE-97457324705E}"/>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5" name="Marcador de pie de página 4">
            <a:extLst>
              <a:ext uri="{FF2B5EF4-FFF2-40B4-BE49-F238E27FC236}">
                <a16:creationId xmlns:a16="http://schemas.microsoft.com/office/drawing/2014/main" id="{5D21D3FE-2EEB-45D2-85E6-0A6708D74F0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CD46189-1DBD-4544-832D-E418868D125F}"/>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58328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2A0C-C278-4C66-B7CB-6757D520D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595437F-4738-49ED-8110-6AB6CF9BA0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B53F2ED-6CEE-4655-98DF-94456EBBFA43}"/>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5" name="Marcador de pie de página 4">
            <a:extLst>
              <a:ext uri="{FF2B5EF4-FFF2-40B4-BE49-F238E27FC236}">
                <a16:creationId xmlns:a16="http://schemas.microsoft.com/office/drawing/2014/main" id="{21078A35-08E4-4F25-A83F-B02C6A70E10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EF205EC-8B3D-470C-91E6-28CD07536734}"/>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135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5E8900-75EF-48DC-8A6A-FC2E31F1D05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F628ACA-92DD-4A72-8B54-233D6C22B7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926FB54-FB0C-4951-9651-B2BA369631B3}"/>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5" name="Marcador de pie de página 4">
            <a:extLst>
              <a:ext uri="{FF2B5EF4-FFF2-40B4-BE49-F238E27FC236}">
                <a16:creationId xmlns:a16="http://schemas.microsoft.com/office/drawing/2014/main" id="{34D1D58C-CFD5-4786-A607-F14CA58EB3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4212EA1-1F1A-42A4-AABF-FBEBE639FF38}"/>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81168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821-42B5-408C-BA8D-8E6ECD0ABAD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150E1AD-D821-4E20-B2A1-E60BF572C4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B6DC095-958E-4002-A3A6-9D8C86A282E3}"/>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5" name="Marcador de pie de página 4">
            <a:extLst>
              <a:ext uri="{FF2B5EF4-FFF2-40B4-BE49-F238E27FC236}">
                <a16:creationId xmlns:a16="http://schemas.microsoft.com/office/drawing/2014/main" id="{EBC74D5D-80FE-413E-8B99-3DF6658573B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4C1A37-808B-473B-8AB0-7D56C9DDCBCD}"/>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3485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72236-A075-4698-A98A-82447E98F4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5594CDD-91CB-4AA8-ABE6-D2FF35FAB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7F981F-2626-47C0-998B-741F94FCE7BA}"/>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5" name="Marcador de pie de página 4">
            <a:extLst>
              <a:ext uri="{FF2B5EF4-FFF2-40B4-BE49-F238E27FC236}">
                <a16:creationId xmlns:a16="http://schemas.microsoft.com/office/drawing/2014/main" id="{C84F9BE5-29D1-4F05-A38F-1FADA01BD5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C4837C9-3928-4A07-8250-A5526A49302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417679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0879-3A90-4AE9-9236-1390F9B910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7AEB358-D7C6-4A50-A74F-BDB634C51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3D550EE3-FAA8-4F3C-AA1A-8B5F2537B4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1E5AE91-8FB2-42A1-98E5-E78C7DDE114D}"/>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6" name="Marcador de pie de página 5">
            <a:extLst>
              <a:ext uri="{FF2B5EF4-FFF2-40B4-BE49-F238E27FC236}">
                <a16:creationId xmlns:a16="http://schemas.microsoft.com/office/drawing/2014/main" id="{ACB10AC0-9F17-462F-9287-DBAED0C072D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B64FBE6-2151-465C-8250-5F67BCA95C0C}"/>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5400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6015D-0A84-4A63-BB78-549DE69FC9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FFED7C2-B81E-4A4B-ABF9-A7D4D911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18D0E3-2799-4786-AE2D-D79D7D11076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F5BA0630-09EA-49D7-A9C2-D27368F7CB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78F39-8EB8-4DEA-93CA-A28C15991B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1045E2D-0BED-413F-B9A2-2063E9AEC73E}"/>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8" name="Marcador de pie de página 7">
            <a:extLst>
              <a:ext uri="{FF2B5EF4-FFF2-40B4-BE49-F238E27FC236}">
                <a16:creationId xmlns:a16="http://schemas.microsoft.com/office/drawing/2014/main" id="{F9514E21-C4BF-4CFC-BE77-431884B894F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098A463-88EB-47A4-9771-EBC123E622C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9106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ACBED-F641-4795-B0DC-16CB409EC2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9D2CA10-3A7E-4283-94DB-69BA5C2A1256}"/>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4" name="Marcador de pie de página 3">
            <a:extLst>
              <a:ext uri="{FF2B5EF4-FFF2-40B4-BE49-F238E27FC236}">
                <a16:creationId xmlns:a16="http://schemas.microsoft.com/office/drawing/2014/main" id="{99CD016C-3C8A-4526-A5A4-C610FE2F3751}"/>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937506B0-9334-4F2D-813E-F99473EA59F3}"/>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697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207265-8340-4642-B0BA-E9B0F03DB04C}"/>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3" name="Marcador de pie de página 2">
            <a:extLst>
              <a:ext uri="{FF2B5EF4-FFF2-40B4-BE49-F238E27FC236}">
                <a16:creationId xmlns:a16="http://schemas.microsoft.com/office/drawing/2014/main" id="{3B372355-2966-489D-8FA9-581B90D30753}"/>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DCDCAAB-DD5A-46EE-8CB4-1BBF1BC62EFB}"/>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6182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A326-BA95-45AC-A88A-2B50E510F5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06AFA8-BB87-4C2F-B441-44FDE7ACE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B2E37B8-CCDC-4001-ADA8-C5E14682F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A24AE64-C708-44D5-BE90-04D8BC55963B}"/>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6" name="Marcador de pie de página 5">
            <a:extLst>
              <a:ext uri="{FF2B5EF4-FFF2-40B4-BE49-F238E27FC236}">
                <a16:creationId xmlns:a16="http://schemas.microsoft.com/office/drawing/2014/main" id="{B7A5D9C2-E047-40E4-A163-9EF0F1A6F7E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2C3032-5AE7-4180-A771-6954BC404C61}"/>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16320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79271-5A0E-4C2C-ABAD-C56F250770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F15218A-CA49-434C-A51B-355636C6B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F32128D-11D5-4E48-B024-A00EF0F9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BF03FD-D080-4F88-8C2B-0759A5DB2A19}"/>
              </a:ext>
            </a:extLst>
          </p:cNvPr>
          <p:cNvSpPr>
            <a:spLocks noGrp="1"/>
          </p:cNvSpPr>
          <p:nvPr>
            <p:ph type="dt" sz="half" idx="10"/>
          </p:nvPr>
        </p:nvSpPr>
        <p:spPr/>
        <p:txBody>
          <a:bodyPr/>
          <a:lstStyle/>
          <a:p>
            <a:fld id="{F4D30D20-C709-4C14-8541-DC0D7CCF4FA8}" type="datetimeFigureOut">
              <a:rPr lang="en-US" smtClean="0"/>
              <a:t>2/4/2021</a:t>
            </a:fld>
            <a:endParaRPr lang="en-US"/>
          </a:p>
        </p:txBody>
      </p:sp>
      <p:sp>
        <p:nvSpPr>
          <p:cNvPr id="6" name="Marcador de pie de página 5">
            <a:extLst>
              <a:ext uri="{FF2B5EF4-FFF2-40B4-BE49-F238E27FC236}">
                <a16:creationId xmlns:a16="http://schemas.microsoft.com/office/drawing/2014/main" id="{82CC3ECA-C134-4868-81DD-3F9B96957F6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747F33-0064-44A2-9588-D865CC77EC3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44396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51B965-28AA-4781-9834-33AF880CD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B991FC1-6D8D-452F-B457-41C7AF81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C477EE-C004-44B1-8545-FCCB4174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30D20-C709-4C14-8541-DC0D7CCF4FA8}" type="datetimeFigureOut">
              <a:rPr lang="en-US" smtClean="0"/>
              <a:t>2/4/2021</a:t>
            </a:fld>
            <a:endParaRPr lang="en-US"/>
          </a:p>
        </p:txBody>
      </p:sp>
      <p:sp>
        <p:nvSpPr>
          <p:cNvPr id="5" name="Marcador de pie de página 4">
            <a:extLst>
              <a:ext uri="{FF2B5EF4-FFF2-40B4-BE49-F238E27FC236}">
                <a16:creationId xmlns:a16="http://schemas.microsoft.com/office/drawing/2014/main" id="{608846C8-E6BE-45C1-A628-D27223726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FBE9E206-2FAE-4C5A-8730-727AE01C4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09D1C-A5A8-4073-A9E0-18BD23044E5B}" type="slidenum">
              <a:rPr lang="en-US" smtClean="0"/>
              <a:t>‹Nº›</a:t>
            </a:fld>
            <a:endParaRPr lang="en-US"/>
          </a:p>
        </p:txBody>
      </p:sp>
    </p:spTree>
    <p:extLst>
      <p:ext uri="{BB962C8B-B14F-4D97-AF65-F5344CB8AC3E}">
        <p14:creationId xmlns:p14="http://schemas.microsoft.com/office/powerpoint/2010/main" val="34096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40000"/>
          </a:schemeClr>
        </a:solidFill>
        <a:effectLst/>
      </p:bgPr>
    </p:bg>
    <p:spTree>
      <p:nvGrpSpPr>
        <p:cNvPr id="1" name=""/>
        <p:cNvGrpSpPr/>
        <p:nvPr/>
      </p:nvGrpSpPr>
      <p:grpSpPr>
        <a:xfrm>
          <a:off x="0" y="0"/>
          <a:ext cx="0" cy="0"/>
          <a:chOff x="0" y="0"/>
          <a:chExt cx="0" cy="0"/>
        </a:xfrm>
      </p:grpSpPr>
      <p:pic>
        <p:nvPicPr>
          <p:cNvPr id="3" name="Picture 2" descr="Linie Vektor abstrakten Hintergrund - Download Kostenlos Vector ...">
            <a:extLst>
              <a:ext uri="{FF2B5EF4-FFF2-40B4-BE49-F238E27FC236}">
                <a16:creationId xmlns:a16="http://schemas.microsoft.com/office/drawing/2014/main" id="{C2FCED8C-4BC7-4C4C-B0EC-EE465F652F5E}"/>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720" y="68707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775910" y="1050081"/>
            <a:ext cx="4320090" cy="2339102"/>
          </a:xfrm>
          <a:prstGeom prst="rect">
            <a:avLst/>
          </a:prstGeom>
          <a:noFill/>
        </p:spPr>
        <p:txBody>
          <a:bodyPr wrap="square" rtlCol="0">
            <a:spAutoFit/>
          </a:bodyPr>
          <a:lstStyle/>
          <a:p>
            <a:pPr>
              <a:spcBef>
                <a:spcPts val="600"/>
              </a:spcBef>
            </a:pPr>
            <a:r>
              <a:rPr lang="es-ES" sz="3200" b="1" i="1" dirty="0">
                <a:latin typeface="Sagona ExtraLight" panose="020B0604020202020204" pitchFamily="18" charset="0"/>
              </a:rPr>
              <a:t>C</a:t>
            </a:r>
            <a:r>
              <a:rPr lang="es-ES" sz="2000" b="1" i="1" dirty="0">
                <a:latin typeface="Sagona ExtraLight" panose="020B0604020202020204" pitchFamily="18" charset="0"/>
              </a:rPr>
              <a:t>onviérteme y yo me convertiré, porque tú, Señor, eres mi Dios.</a:t>
            </a:r>
          </a:p>
          <a:p>
            <a:pPr>
              <a:spcBef>
                <a:spcPts val="600"/>
              </a:spcBef>
            </a:pPr>
            <a:endParaRPr lang="pt-BR" sz="3200" b="1" i="1" dirty="0">
              <a:latin typeface="Sagona ExtraLight" panose="020B0604020202020204" pitchFamily="18" charset="0"/>
            </a:endParaRPr>
          </a:p>
          <a:p>
            <a:pPr>
              <a:spcBef>
                <a:spcPts val="600"/>
              </a:spcBef>
            </a:pPr>
            <a:r>
              <a:rPr lang="pt-BR" sz="3200" b="1" i="1" dirty="0">
                <a:latin typeface="Sagona ExtraLight" panose="020B0604020202020204" pitchFamily="18" charset="0"/>
              </a:rPr>
              <a:t>C</a:t>
            </a:r>
            <a:r>
              <a:rPr lang="pt-BR" sz="2000" b="1" i="1" dirty="0">
                <a:latin typeface="Sagona ExtraLight" panose="020B0604020202020204" pitchFamily="18" charset="0"/>
              </a:rPr>
              <a:t>onverte-me, e converter-me-ei, porque tu és </a:t>
            </a:r>
            <a:r>
              <a:rPr lang="pt-BR" sz="2000" b="1" i="1">
                <a:latin typeface="Sagona ExtraLight" panose="020B0604020202020204" pitchFamily="18" charset="0"/>
              </a:rPr>
              <a:t>o Senhor, </a:t>
            </a:r>
            <a:r>
              <a:rPr lang="pt-BR" sz="2000" b="1" i="1" dirty="0">
                <a:latin typeface="Sagona ExtraLight" panose="020B0604020202020204" pitchFamily="18" charset="0"/>
              </a:rPr>
              <a:t>meu Deus.</a:t>
            </a:r>
          </a:p>
        </p:txBody>
      </p:sp>
      <p:sp>
        <p:nvSpPr>
          <p:cNvPr id="6" name="Rectángulo 5">
            <a:extLst>
              <a:ext uri="{FF2B5EF4-FFF2-40B4-BE49-F238E27FC236}">
                <a16:creationId xmlns:a16="http://schemas.microsoft.com/office/drawing/2014/main" id="{E4713373-C85D-4A98-ADDD-216BC994B440}"/>
              </a:ext>
            </a:extLst>
          </p:cNvPr>
          <p:cNvSpPr/>
          <p:nvPr/>
        </p:nvSpPr>
        <p:spPr>
          <a:xfrm>
            <a:off x="1775910" y="3805559"/>
            <a:ext cx="1067472" cy="369332"/>
          </a:xfrm>
          <a:prstGeom prst="rect">
            <a:avLst/>
          </a:prstGeom>
        </p:spPr>
        <p:txBody>
          <a:bodyPr wrap="square">
            <a:spAutoFit/>
          </a:bodyPr>
          <a:lstStyle/>
          <a:p>
            <a:pPr algn="r">
              <a:spcBef>
                <a:spcPts val="1200"/>
              </a:spcBef>
            </a:pPr>
            <a:r>
              <a:rPr lang="es-ES" b="1" dirty="0" err="1">
                <a:latin typeface="Sagona ExtraLight" panose="020B0604020202020204" pitchFamily="18" charset="0"/>
              </a:rPr>
              <a:t>Jer</a:t>
            </a:r>
            <a:r>
              <a:rPr lang="es-ES" b="1" dirty="0">
                <a:latin typeface="Sagona ExtraLight" panose="020B0604020202020204" pitchFamily="18" charset="0"/>
              </a:rPr>
              <a:t> 31.18</a:t>
            </a:r>
            <a:endParaRPr lang="en-US" sz="1400" b="1" i="1" dirty="0">
              <a:latin typeface="Sagona ExtraLight" panose="020B0604020202020204" pitchFamily="18" charset="0"/>
            </a:endParaRPr>
          </a:p>
        </p:txBody>
      </p:sp>
      <p:pic>
        <p:nvPicPr>
          <p:cNvPr id="7" name="Picture 2" descr="Resultado de imagen para Transforming union with God abstract art">
            <a:extLst>
              <a:ext uri="{FF2B5EF4-FFF2-40B4-BE49-F238E27FC236}">
                <a16:creationId xmlns:a16="http://schemas.microsoft.com/office/drawing/2014/main" id="{B18B7EC2-4F2F-452A-A97F-7C42281296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0159" y="1224650"/>
            <a:ext cx="5335941" cy="3550179"/>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1EB075BB-7B58-4EDE-9894-438B1C815CFF}"/>
              </a:ext>
            </a:extLst>
          </p:cNvPr>
          <p:cNvSpPr txBox="1"/>
          <p:nvPr/>
        </p:nvSpPr>
        <p:spPr>
          <a:xfrm>
            <a:off x="7785773" y="4934086"/>
            <a:ext cx="3801105" cy="307777"/>
          </a:xfrm>
          <a:prstGeom prst="rect">
            <a:avLst/>
          </a:prstGeom>
          <a:noFill/>
        </p:spPr>
        <p:txBody>
          <a:bodyPr wrap="none" rtlCol="0">
            <a:spAutoFit/>
          </a:bodyPr>
          <a:lstStyle/>
          <a:p>
            <a:r>
              <a:rPr lang="en-US" sz="1400" i="1" dirty="0"/>
              <a:t>https://www.holinesstoday.org/do-you-know-him</a:t>
            </a:r>
            <a:endParaRPr lang="en-US" sz="1400" dirty="0"/>
          </a:p>
        </p:txBody>
      </p:sp>
    </p:spTree>
    <p:extLst>
      <p:ext uri="{BB962C8B-B14F-4D97-AF65-F5344CB8AC3E}">
        <p14:creationId xmlns:p14="http://schemas.microsoft.com/office/powerpoint/2010/main" val="379886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inie Vektor abstrakten Hintergrund - Download Kostenlos Vector ...">
            <a:extLst>
              <a:ext uri="{FF2B5EF4-FFF2-40B4-BE49-F238E27FC236}">
                <a16:creationId xmlns:a16="http://schemas.microsoft.com/office/drawing/2014/main" id="{3958F102-EF04-406A-A186-8D5F14D98978}"/>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240" y="65659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1808480" y="383874"/>
            <a:ext cx="6258560" cy="5755422"/>
          </a:xfrm>
          <a:prstGeom prst="rect">
            <a:avLst/>
          </a:prstGeom>
          <a:noFill/>
        </p:spPr>
        <p:txBody>
          <a:bodyPr wrap="square" rtlCol="0">
            <a:spAutoFit/>
          </a:bodyPr>
          <a:lstStyle/>
          <a:p>
            <a:pPr algn="just">
              <a:spcBef>
                <a:spcPts val="1200"/>
              </a:spcBef>
            </a:pPr>
            <a:r>
              <a:rPr lang="es-ES" sz="2400" b="1" dirty="0">
                <a:latin typeface="Sagona ExtraLight" panose="020B0604020202020204" pitchFamily="18" charset="0"/>
              </a:rPr>
              <a:t>L</a:t>
            </a:r>
            <a:r>
              <a:rPr lang="es-ES" sz="1600" b="1" dirty="0">
                <a:latin typeface="Sagona ExtraLight" panose="020B0604020202020204" pitchFamily="18" charset="0"/>
              </a:rPr>
              <a:t>a experiencia de la unión transformadora es la forma de continuar en el mundo nuestra vida cotidiana con la convicción invencible de que estamos continuamente unidos a Dios. </a:t>
            </a:r>
          </a:p>
          <a:p>
            <a:pPr algn="just">
              <a:spcBef>
                <a:spcPts val="1200"/>
              </a:spcBef>
            </a:pPr>
            <a:r>
              <a:rPr lang="es-ES" sz="1600" b="1" dirty="0">
                <a:latin typeface="Sagona ExtraLight" panose="020B0604020202020204" pitchFamily="18" charset="0"/>
              </a:rPr>
              <a:t>Es un modo nuevo de vivir la vida, en el cual trascendemos sin dejar nada atrás.</a:t>
            </a:r>
          </a:p>
          <a:p>
            <a:pPr algn="just">
              <a:spcBef>
                <a:spcPts val="1200"/>
              </a:spcBef>
            </a:pPr>
            <a:r>
              <a:rPr lang="es-ES" sz="1600" b="1" dirty="0">
                <a:latin typeface="Sagona ExtraLight" panose="020B0604020202020204" pitchFamily="18" charset="0"/>
              </a:rPr>
              <a:t> En esta unión transformadora cesa el dominio de las emociones; desaparecen los altibajos emotivos. Nos damos cuenta de que lo que creíamos eran emociones no lo eran, sino que era la forma de en que las interpretábamos. </a:t>
            </a:r>
          </a:p>
          <a:p>
            <a:pPr algn="just">
              <a:spcBef>
                <a:spcPts val="1200"/>
              </a:spcBef>
            </a:pPr>
            <a:r>
              <a:rPr lang="es-ES" sz="1600" b="1" dirty="0">
                <a:latin typeface="Sagona ExtraLight" panose="020B0604020202020204" pitchFamily="18" charset="0"/>
              </a:rPr>
              <a:t>Las emociones continúan siendo igual de fuertes o más, pero no tienen repercusiones en nosotros como resentimientos o como cambios en el estado de ánimo. Las emociones son una respuesta adecuada al contenido específico del momento presente, y el enojo con que Jesús echa del templo a los cambistas es el perfecto ejemplo de esto. Apenas desaparece el evento, con él desaparece la emoción conque reaccionó. </a:t>
            </a:r>
          </a:p>
          <a:p>
            <a:pPr algn="just">
              <a:spcBef>
                <a:spcPts val="1200"/>
              </a:spcBef>
            </a:pPr>
            <a:r>
              <a:rPr lang="es-ES" sz="1600" b="1" dirty="0">
                <a:latin typeface="Sagona ExtraLight" panose="020B0604020202020204" pitchFamily="18" charset="0"/>
              </a:rPr>
              <a:t>Por eso es que ya no nos dejamos llevar por las emociones a alguna actividad pecaminosa. Nos damos cuenta de que aún podemos pecar, pero no nos sentimos estimulados a hacerlo. Se ha completado la liberación del falso yo y del dominio emocional. </a:t>
            </a:r>
          </a:p>
        </p:txBody>
      </p:sp>
      <p:sp>
        <p:nvSpPr>
          <p:cNvPr id="2" name="Rectángulo 1">
            <a:extLst>
              <a:ext uri="{FF2B5EF4-FFF2-40B4-BE49-F238E27FC236}">
                <a16:creationId xmlns:a16="http://schemas.microsoft.com/office/drawing/2014/main" id="{C2584633-8A4A-401C-A1F9-2B06AABAE79E}"/>
              </a:ext>
            </a:extLst>
          </p:cNvPr>
          <p:cNvSpPr/>
          <p:nvPr/>
        </p:nvSpPr>
        <p:spPr>
          <a:xfrm>
            <a:off x="3990814" y="6126262"/>
            <a:ext cx="3903506" cy="369332"/>
          </a:xfrm>
          <a:prstGeom prst="rect">
            <a:avLst/>
          </a:prstGeom>
        </p:spPr>
        <p:txBody>
          <a:bodyPr wrap="none">
            <a:spAutoFit/>
          </a:bodyPr>
          <a:lstStyle/>
          <a:p>
            <a:pPr algn="r">
              <a:spcBef>
                <a:spcPts val="1200"/>
              </a:spcBef>
            </a:pPr>
            <a:r>
              <a:rPr lang="es-ES" b="1" dirty="0">
                <a:latin typeface="Sagona ExtraLight" panose="020B0604020202020204" pitchFamily="18" charset="0"/>
              </a:rPr>
              <a:t>Thomas Keating, </a:t>
            </a:r>
            <a:r>
              <a:rPr lang="es-ES" b="1" i="1" dirty="0">
                <a:latin typeface="Sagona ExtraLight" panose="020B0604020202020204" pitchFamily="18" charset="0"/>
              </a:rPr>
              <a:t>Invitación a Amar.</a:t>
            </a:r>
            <a:endParaRPr lang="en-US" sz="1400" b="1" i="1" dirty="0">
              <a:latin typeface="Sagona ExtraLight" panose="020B0604020202020204" pitchFamily="18" charset="0"/>
            </a:endParaRPr>
          </a:p>
        </p:txBody>
      </p:sp>
      <p:sp>
        <p:nvSpPr>
          <p:cNvPr id="3" name="CuadroTexto 2">
            <a:extLst>
              <a:ext uri="{FF2B5EF4-FFF2-40B4-BE49-F238E27FC236}">
                <a16:creationId xmlns:a16="http://schemas.microsoft.com/office/drawing/2014/main" id="{70B4CACB-06FC-4D5A-B48A-229F4B33BBFC}"/>
              </a:ext>
            </a:extLst>
          </p:cNvPr>
          <p:cNvSpPr txBox="1"/>
          <p:nvPr/>
        </p:nvSpPr>
        <p:spPr>
          <a:xfrm>
            <a:off x="8248053" y="3125606"/>
            <a:ext cx="3801105" cy="307777"/>
          </a:xfrm>
          <a:prstGeom prst="rect">
            <a:avLst/>
          </a:prstGeom>
          <a:noFill/>
        </p:spPr>
        <p:txBody>
          <a:bodyPr wrap="none" rtlCol="0">
            <a:spAutoFit/>
          </a:bodyPr>
          <a:lstStyle/>
          <a:p>
            <a:r>
              <a:rPr lang="en-US" sz="1400" i="1" dirty="0"/>
              <a:t>https://www.holinesstoday.org/do-you-know-him</a:t>
            </a:r>
            <a:endParaRPr lang="en-US" sz="1400" dirty="0"/>
          </a:p>
        </p:txBody>
      </p:sp>
      <p:pic>
        <p:nvPicPr>
          <p:cNvPr id="9" name="Picture 2" descr="Resultado de imagen para Transforming union with God abstract art">
            <a:extLst>
              <a:ext uri="{FF2B5EF4-FFF2-40B4-BE49-F238E27FC236}">
                <a16:creationId xmlns:a16="http://schemas.microsoft.com/office/drawing/2014/main" id="{C122BEC3-CCC5-41F3-B2A2-9B5E4C5F7A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3313" y="615051"/>
            <a:ext cx="3450587" cy="2295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72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inie Vektor abstrakten Hintergrund - Download Kostenlos Vector ...">
            <a:extLst>
              <a:ext uri="{FF2B5EF4-FFF2-40B4-BE49-F238E27FC236}">
                <a16:creationId xmlns:a16="http://schemas.microsoft.com/office/drawing/2014/main" id="{3958F102-EF04-406A-A186-8D5F14D98978}"/>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240" y="656598"/>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1808480" y="383874"/>
            <a:ext cx="6258560" cy="6155531"/>
          </a:xfrm>
          <a:prstGeom prst="rect">
            <a:avLst/>
          </a:prstGeom>
          <a:noFill/>
        </p:spPr>
        <p:txBody>
          <a:bodyPr wrap="square" rtlCol="0">
            <a:spAutoFit/>
          </a:bodyPr>
          <a:lstStyle/>
          <a:p>
            <a:pPr algn="just">
              <a:spcBef>
                <a:spcPts val="1200"/>
              </a:spcBef>
            </a:pPr>
            <a:r>
              <a:rPr lang="es-ES" sz="2400" b="1" dirty="0">
                <a:latin typeface="Sagona ExtraLight" panose="020B0604020202020204" pitchFamily="18" charset="0"/>
              </a:rPr>
              <a:t>A</a:t>
            </a:r>
            <a:r>
              <a:rPr lang="pt-BR" sz="1600" b="1" dirty="0">
                <a:latin typeface="Sagona ExtraLight" panose="020B0604020202020204" pitchFamily="18" charset="0"/>
              </a:rPr>
              <a:t> experiência da união transformadora é a forma de continuar nossa vida cotidiana no mundo com a invencível convicção de que estamos continuamente unidos a Deus.  </a:t>
            </a:r>
          </a:p>
          <a:p>
            <a:pPr algn="just">
              <a:spcBef>
                <a:spcPts val="1200"/>
              </a:spcBef>
            </a:pPr>
            <a:r>
              <a:rPr lang="pt-BR" sz="1600" b="1" dirty="0">
                <a:latin typeface="Sagona ExtraLight" panose="020B0604020202020204" pitchFamily="18" charset="0"/>
              </a:rPr>
              <a:t>É um novo modo de viver a vida, na qual transcendemos, sem sair dela. </a:t>
            </a:r>
          </a:p>
          <a:p>
            <a:pPr algn="just">
              <a:spcBef>
                <a:spcPts val="1200"/>
              </a:spcBef>
            </a:pPr>
            <a:r>
              <a:rPr lang="pt-BR" sz="1600" b="1" dirty="0">
                <a:latin typeface="Sagona ExtraLight" panose="020B0604020202020204" pitchFamily="18" charset="0"/>
              </a:rPr>
              <a:t>Nesta união transformadora, o domínio das emoções cessa e as oscilações emocionais desaparecem. Percebemos que o que acreditávamos ser emoções, em verdade  não o são, mas nossa interpretação delas.</a:t>
            </a:r>
          </a:p>
          <a:p>
            <a:pPr algn="just">
              <a:spcBef>
                <a:spcPts val="1200"/>
              </a:spcBef>
            </a:pPr>
            <a:r>
              <a:rPr lang="pt-BR" sz="1600" b="1" dirty="0">
                <a:latin typeface="Sagona ExtraLight" panose="020B0604020202020204" pitchFamily="18" charset="0"/>
              </a:rPr>
              <a:t>As emoções continuam sendo tão fortes quanto antes, ou até mais, mas já não têm repercussões em nós como sentimentos ou como oscilações no estado de ânimo. As emoções são respostas apropriadas ao conteúdo específico do momento presente, e a ira com que Jesus expulsou os cambistas do templo é o exemplo perfeito disto. Assim que a situação acaba, desaparece também a resposta emocional com a qual reagimos. </a:t>
            </a:r>
          </a:p>
          <a:p>
            <a:pPr algn="just">
              <a:spcBef>
                <a:spcPts val="1200"/>
              </a:spcBef>
            </a:pPr>
            <a:r>
              <a:rPr lang="pt-BR" sz="1600" b="1" dirty="0">
                <a:latin typeface="Sagona ExtraLight" panose="020B0604020202020204" pitchFamily="18" charset="0"/>
              </a:rPr>
              <a:t>Por isto, as emoções já não nos atraem para atividades pecaminosas. Sabemos que ainda podemos pecar, mas não nos sentimos estimulados a fazer isto. A libertação do falso eu e do domínio emocional  foi concluída. </a:t>
            </a:r>
          </a:p>
          <a:p>
            <a:pPr algn="just">
              <a:spcBef>
                <a:spcPts val="1200"/>
              </a:spcBef>
            </a:pPr>
            <a:endParaRPr lang="es-ES" sz="1600" b="1" dirty="0">
              <a:latin typeface="Sagona ExtraLight" panose="020B0604020202020204" pitchFamily="18" charset="0"/>
            </a:endParaRPr>
          </a:p>
        </p:txBody>
      </p:sp>
      <p:sp>
        <p:nvSpPr>
          <p:cNvPr id="2" name="Rectángulo 1">
            <a:extLst>
              <a:ext uri="{FF2B5EF4-FFF2-40B4-BE49-F238E27FC236}">
                <a16:creationId xmlns:a16="http://schemas.microsoft.com/office/drawing/2014/main" id="{C2584633-8A4A-401C-A1F9-2B06AABAE79E}"/>
              </a:ext>
            </a:extLst>
          </p:cNvPr>
          <p:cNvSpPr/>
          <p:nvPr/>
        </p:nvSpPr>
        <p:spPr>
          <a:xfrm>
            <a:off x="4146626" y="6126262"/>
            <a:ext cx="3747694" cy="369332"/>
          </a:xfrm>
          <a:prstGeom prst="rect">
            <a:avLst/>
          </a:prstGeom>
        </p:spPr>
        <p:txBody>
          <a:bodyPr wrap="none">
            <a:spAutoFit/>
          </a:bodyPr>
          <a:lstStyle/>
          <a:p>
            <a:pPr algn="r">
              <a:spcBef>
                <a:spcPts val="1200"/>
              </a:spcBef>
            </a:pPr>
            <a:r>
              <a:rPr lang="es-ES" b="1" dirty="0">
                <a:latin typeface="Sagona ExtraLight" panose="020B0604020202020204" pitchFamily="18" charset="0"/>
              </a:rPr>
              <a:t>Thomas Keating, </a:t>
            </a:r>
            <a:r>
              <a:rPr lang="es-ES" b="1" i="1" dirty="0">
                <a:latin typeface="Sagona ExtraLight" panose="020B0604020202020204" pitchFamily="18" charset="0"/>
              </a:rPr>
              <a:t>Convite </a:t>
            </a:r>
            <a:r>
              <a:rPr lang="es-ES" b="1" i="1" dirty="0" err="1">
                <a:latin typeface="Sagona ExtraLight" panose="020B0604020202020204" pitchFamily="18" charset="0"/>
              </a:rPr>
              <a:t>ao</a:t>
            </a:r>
            <a:r>
              <a:rPr lang="es-ES" b="1" i="1" dirty="0">
                <a:latin typeface="Sagona ExtraLight" panose="020B0604020202020204" pitchFamily="18" charset="0"/>
              </a:rPr>
              <a:t> Amor.</a:t>
            </a:r>
            <a:endParaRPr lang="en-US" sz="1400" b="1" i="1" dirty="0">
              <a:latin typeface="Sagona ExtraLight" panose="020B0604020202020204" pitchFamily="18" charset="0"/>
            </a:endParaRPr>
          </a:p>
        </p:txBody>
      </p:sp>
      <p:sp>
        <p:nvSpPr>
          <p:cNvPr id="3" name="CuadroTexto 2">
            <a:extLst>
              <a:ext uri="{FF2B5EF4-FFF2-40B4-BE49-F238E27FC236}">
                <a16:creationId xmlns:a16="http://schemas.microsoft.com/office/drawing/2014/main" id="{70B4CACB-06FC-4D5A-B48A-229F4B33BBFC}"/>
              </a:ext>
            </a:extLst>
          </p:cNvPr>
          <p:cNvSpPr txBox="1"/>
          <p:nvPr/>
        </p:nvSpPr>
        <p:spPr>
          <a:xfrm>
            <a:off x="8248053" y="3125606"/>
            <a:ext cx="3801105" cy="307777"/>
          </a:xfrm>
          <a:prstGeom prst="rect">
            <a:avLst/>
          </a:prstGeom>
          <a:noFill/>
        </p:spPr>
        <p:txBody>
          <a:bodyPr wrap="none" rtlCol="0">
            <a:spAutoFit/>
          </a:bodyPr>
          <a:lstStyle/>
          <a:p>
            <a:r>
              <a:rPr lang="en-US" sz="1400" i="1" dirty="0"/>
              <a:t>https://www.holinesstoday.org/do-you-know-him</a:t>
            </a:r>
            <a:endParaRPr lang="en-US" sz="1400" dirty="0"/>
          </a:p>
        </p:txBody>
      </p:sp>
      <p:pic>
        <p:nvPicPr>
          <p:cNvPr id="9" name="Picture 2" descr="Resultado de imagen para Transforming union with God abstract art">
            <a:extLst>
              <a:ext uri="{FF2B5EF4-FFF2-40B4-BE49-F238E27FC236}">
                <a16:creationId xmlns:a16="http://schemas.microsoft.com/office/drawing/2014/main" id="{C122BEC3-CCC5-41F3-B2A2-9B5E4C5F7A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3313" y="615051"/>
            <a:ext cx="3450587" cy="2295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9174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7718</TotalTime>
  <Words>473</Words>
  <Application>Microsoft Office PowerPoint</Application>
  <PresentationFormat>Panorámica</PresentationFormat>
  <Paragraphs>19</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Sagona ExtraLight</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ACTIS Fernando     TERNIUM [MX]</dc:creator>
  <cp:lastModifiedBy>ACTIS Fernando     TERNIUM [MX]</cp:lastModifiedBy>
  <cp:revision>172</cp:revision>
  <dcterms:created xsi:type="dcterms:W3CDTF">2020-04-05T22:43:45Z</dcterms:created>
  <dcterms:modified xsi:type="dcterms:W3CDTF">2021-02-04T16:18:35Z</dcterms:modified>
</cp:coreProperties>
</file>